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7" r:id="rId5"/>
    <p:sldId id="259" r:id="rId6"/>
    <p:sldId id="279" r:id="rId7"/>
    <p:sldId id="266" r:id="rId8"/>
    <p:sldId id="261" r:id="rId9"/>
    <p:sldId id="265" r:id="rId10"/>
    <p:sldId id="268" r:id="rId11"/>
    <p:sldId id="274" r:id="rId12"/>
    <p:sldId id="280" r:id="rId13"/>
    <p:sldId id="272" r:id="rId14"/>
    <p:sldId id="277" r:id="rId15"/>
    <p:sldId id="282" r:id="rId16"/>
    <p:sldId id="28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E4C05F-84AA-4C5C-B56D-166F33F972F5}">
          <p14:sldIdLst>
            <p14:sldId id="257"/>
            <p14:sldId id="259"/>
            <p14:sldId id="279"/>
          </p14:sldIdLst>
        </p14:section>
        <p14:section name="Untitled Section" id="{6EC02C9A-686A-4A34-8AB3-A5C5BAFC0075}">
          <p14:sldIdLst>
            <p14:sldId id="266"/>
            <p14:sldId id="261"/>
            <p14:sldId id="265"/>
            <p14:sldId id="268"/>
            <p14:sldId id="274"/>
            <p14:sldId id="280"/>
            <p14:sldId id="272"/>
            <p14:sldId id="277"/>
            <p14:sldId id="282"/>
            <p14:sldId id="2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59605C"/>
    <a:srgbClr val="404040"/>
    <a:srgbClr val="95BB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p:cViewPr varScale="1">
        <p:scale>
          <a:sx n="120" d="100"/>
          <a:sy n="120" d="100"/>
        </p:scale>
        <p:origin x="153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9C5D2-3D48-4511-AE56-5107D45D8CF0}" type="datetimeFigureOut">
              <a:rPr lang="en-US" smtClean="0"/>
              <a:t>3/8/23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0FFFF7-29E4-4145-BD41-ECE929FC1B05}" type="slidenum">
              <a:rPr lang="en-US" smtClean="0"/>
              <a:t>‹#›</a:t>
            </a:fld>
            <a:endParaRPr lang="en-US" dirty="0"/>
          </a:p>
        </p:txBody>
      </p:sp>
    </p:spTree>
    <p:extLst>
      <p:ext uri="{BB962C8B-B14F-4D97-AF65-F5344CB8AC3E}">
        <p14:creationId xmlns:p14="http://schemas.microsoft.com/office/powerpoint/2010/main" val="272187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A92382-1E5E-4075-A4B6-0A5800B723AE}" type="datetimeFigureOut">
              <a:rPr lang="en-US" smtClean="0"/>
              <a:pPr/>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52E562-FCE4-4BC5-B64F-B1928B0B1D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92382-1E5E-4075-A4B6-0A5800B723AE}" type="datetimeFigureOut">
              <a:rPr lang="en-US" smtClean="0"/>
              <a:pPr/>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52E562-FCE4-4BC5-B64F-B1928B0B1D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92382-1E5E-4075-A4B6-0A5800B723AE}" type="datetimeFigureOut">
              <a:rPr lang="en-US" smtClean="0"/>
              <a:pPr/>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52E562-FCE4-4BC5-B64F-B1928B0B1D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92382-1E5E-4075-A4B6-0A5800B723AE}" type="datetimeFigureOut">
              <a:rPr lang="en-US" smtClean="0"/>
              <a:pPr/>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52E562-FCE4-4BC5-B64F-B1928B0B1D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92382-1E5E-4075-A4B6-0A5800B723AE}" type="datetimeFigureOut">
              <a:rPr lang="en-US" smtClean="0"/>
              <a:pPr/>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52E562-FCE4-4BC5-B64F-B1928B0B1D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A92382-1E5E-4075-A4B6-0A5800B723AE}" type="datetimeFigureOut">
              <a:rPr lang="en-US" smtClean="0"/>
              <a:pPr/>
              <a:t>3/8/23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52E562-FCE4-4BC5-B64F-B1928B0B1D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A92382-1E5E-4075-A4B6-0A5800B723AE}" type="datetimeFigureOut">
              <a:rPr lang="en-US" smtClean="0"/>
              <a:pPr/>
              <a:t>3/8/23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52E562-FCE4-4BC5-B64F-B1928B0B1D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A92382-1E5E-4075-A4B6-0A5800B723AE}" type="datetimeFigureOut">
              <a:rPr lang="en-US" smtClean="0"/>
              <a:pPr/>
              <a:t>3/8/23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52E562-FCE4-4BC5-B64F-B1928B0B1D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92382-1E5E-4075-A4B6-0A5800B723AE}" type="datetimeFigureOut">
              <a:rPr lang="en-US" smtClean="0"/>
              <a:pPr/>
              <a:t>3/8/23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52E562-FCE4-4BC5-B64F-B1928B0B1D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A92382-1E5E-4075-A4B6-0A5800B723AE}" type="datetimeFigureOut">
              <a:rPr lang="en-US" smtClean="0"/>
              <a:pPr/>
              <a:t>3/8/23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52E562-FCE4-4BC5-B64F-B1928B0B1D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A92382-1E5E-4075-A4B6-0A5800B723AE}" type="datetimeFigureOut">
              <a:rPr lang="en-US" smtClean="0"/>
              <a:pPr/>
              <a:t>3/8/23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52E562-FCE4-4BC5-B64F-B1928B0B1D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92382-1E5E-4075-A4B6-0A5800B723AE}" type="datetimeFigureOut">
              <a:rPr lang="en-US" smtClean="0"/>
              <a:pPr/>
              <a:t>3/8/23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2E562-FCE4-4BC5-B64F-B1928B0B1DF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3276600"/>
            <a:ext cx="9144000" cy="3581400"/>
          </a:xfrm>
          <a:prstGeom prst="rect">
            <a:avLst/>
          </a:prstGeom>
          <a:gradFill>
            <a:gsLst>
              <a:gs pos="0">
                <a:schemeClr val="bg1"/>
              </a:gs>
              <a:gs pos="50000">
                <a:schemeClr val="bg1"/>
              </a:gs>
              <a:gs pos="100000">
                <a:srgbClr val="40404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7" name="Picture 6" descr="vfc-logo_redesign_final-01.png"/>
          <p:cNvPicPr>
            <a:picLocks noChangeAspect="1"/>
          </p:cNvPicPr>
          <p:nvPr/>
        </p:nvPicPr>
        <p:blipFill>
          <a:blip r:embed="rId2" cstate="print"/>
          <a:stretch>
            <a:fillRect/>
          </a:stretch>
        </p:blipFill>
        <p:spPr>
          <a:xfrm>
            <a:off x="685800" y="2286000"/>
            <a:ext cx="7044466" cy="2667000"/>
          </a:xfrm>
          <a:prstGeom prst="rect">
            <a:avLst/>
          </a:prstGeom>
        </p:spPr>
      </p:pic>
      <p:sp>
        <p:nvSpPr>
          <p:cNvPr id="10" name="Rectangle 9"/>
          <p:cNvSpPr/>
          <p:nvPr/>
        </p:nvSpPr>
        <p:spPr>
          <a:xfrm>
            <a:off x="0" y="533400"/>
            <a:ext cx="7391400" cy="1981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403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482"/>
            <a:ext cx="9144000" cy="123825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5" name="Picture 14" descr="vfc-logo_redesign_final-01.png"/>
          <p:cNvPicPr>
            <a:picLocks noChangeAspect="1"/>
          </p:cNvPicPr>
          <p:nvPr/>
        </p:nvPicPr>
        <p:blipFill>
          <a:blip r:embed="rId4" cstate="print"/>
          <a:stretch>
            <a:fillRect/>
          </a:stretch>
        </p:blipFill>
        <p:spPr>
          <a:xfrm>
            <a:off x="7315200" y="6019800"/>
            <a:ext cx="1621741" cy="613983"/>
          </a:xfrm>
          <a:prstGeom prst="rect">
            <a:avLst/>
          </a:prstGeom>
        </p:spPr>
      </p:pic>
      <p:sp>
        <p:nvSpPr>
          <p:cNvPr id="10" name="Rectangle 9"/>
          <p:cNvSpPr/>
          <p:nvPr/>
        </p:nvSpPr>
        <p:spPr>
          <a:xfrm flipV="1">
            <a:off x="0" y="6324601"/>
            <a:ext cx="6400800" cy="70772"/>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p:cNvSpPr>
            <a:spLocks noGrp="1"/>
          </p:cNvSpPr>
          <p:nvPr>
            <p:ph type="subTitle" idx="1"/>
          </p:nvPr>
        </p:nvSpPr>
        <p:spPr>
          <a:xfrm>
            <a:off x="-17929" y="4482"/>
            <a:ext cx="9126072" cy="718857"/>
          </a:xfrm>
        </p:spPr>
        <p:txBody>
          <a:bodyPr>
            <a:noAutofit/>
          </a:bodyPr>
          <a:lstStyle/>
          <a:p>
            <a:pPr lvl="1">
              <a:lnSpc>
                <a:spcPct val="150000"/>
              </a:lnSpc>
              <a:spcBef>
                <a:spcPct val="0"/>
              </a:spcBef>
            </a:pPr>
            <a:r>
              <a:rPr lang="en-US" sz="4300" dirty="0">
                <a:solidFill>
                  <a:srgbClr val="FF0000"/>
                </a:solidFill>
                <a:latin typeface="Century Gothic" panose="020B0502020202020204" pitchFamily="34" charset="0"/>
                <a:ea typeface="+mj-ea"/>
                <a:cs typeface="+mj-cs"/>
              </a:rPr>
              <a:t>VFC – Virtual Training</a:t>
            </a:r>
          </a:p>
        </p:txBody>
      </p:sp>
      <p:pic>
        <p:nvPicPr>
          <p:cNvPr id="2" name="VR Video 3-.mp4">
            <a:hlinkClick r:id="" action="ppaction://media"/>
            <a:extLst>
              <a:ext uri="{FF2B5EF4-FFF2-40B4-BE49-F238E27FC236}">
                <a16:creationId xmlns:a16="http://schemas.microsoft.com/office/drawing/2014/main" id="{9A58D4AC-503C-F4F0-C26A-49A8E5089B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990600"/>
            <a:ext cx="8229600" cy="4629150"/>
          </a:xfrm>
          <a:prstGeom prst="rect">
            <a:avLst/>
          </a:prstGeom>
        </p:spPr>
      </p:pic>
    </p:spTree>
    <p:extLst>
      <p:ext uri="{BB962C8B-B14F-4D97-AF65-F5344CB8AC3E}">
        <p14:creationId xmlns:p14="http://schemas.microsoft.com/office/powerpoint/2010/main" val="119861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23825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5" name="Picture 14" descr="vfc-logo_redesign_final-01.png"/>
          <p:cNvPicPr>
            <a:picLocks noChangeAspect="1"/>
          </p:cNvPicPr>
          <p:nvPr/>
        </p:nvPicPr>
        <p:blipFill>
          <a:blip r:embed="rId2" cstate="print"/>
          <a:stretch>
            <a:fillRect/>
          </a:stretch>
        </p:blipFill>
        <p:spPr>
          <a:xfrm>
            <a:off x="7315200" y="6019800"/>
            <a:ext cx="1621741" cy="613983"/>
          </a:xfrm>
          <a:prstGeom prst="rect">
            <a:avLst/>
          </a:prstGeom>
        </p:spPr>
      </p:pic>
      <p:sp>
        <p:nvSpPr>
          <p:cNvPr id="10" name="Rectangle 9"/>
          <p:cNvSpPr/>
          <p:nvPr/>
        </p:nvSpPr>
        <p:spPr>
          <a:xfrm>
            <a:off x="0" y="6355081"/>
            <a:ext cx="6400800" cy="457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0" y="26504"/>
            <a:ext cx="9144000" cy="96409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FF0000"/>
                </a:solidFill>
                <a:latin typeface="Century Gothic" panose="020B0502020202020204" pitchFamily="34" charset="0"/>
              </a:rPr>
              <a:t>VFC – Virtual Reality</a:t>
            </a:r>
          </a:p>
        </p:txBody>
      </p:sp>
      <p:sp>
        <p:nvSpPr>
          <p:cNvPr id="8" name="Content Placeholder 2"/>
          <p:cNvSpPr txBox="1">
            <a:spLocks/>
          </p:cNvSpPr>
          <p:nvPr/>
        </p:nvSpPr>
        <p:spPr>
          <a:xfrm>
            <a:off x="413547" y="1153085"/>
            <a:ext cx="8229600" cy="46021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900" b="1" i="1" dirty="0">
                <a:solidFill>
                  <a:srgbClr val="C00000"/>
                </a:solidFill>
                <a:latin typeface="Century Gothic" panose="020B0502020202020204" pitchFamily="34" charset="0"/>
              </a:rPr>
              <a:t>“Vehicles for Change is the most innovative, community-based auto training program in America.” </a:t>
            </a:r>
            <a:r>
              <a:rPr lang="en-US" sz="1900" b="1" dirty="0">
                <a:solidFill>
                  <a:srgbClr val="C00000"/>
                </a:solidFill>
                <a:latin typeface="Century Gothic" panose="020B0502020202020204" pitchFamily="34" charset="0"/>
              </a:rPr>
              <a:t>National Auto Dealers Assoc. </a:t>
            </a:r>
          </a:p>
          <a:p>
            <a:pPr algn="l"/>
            <a:endParaRPr lang="en-US" b="1" dirty="0">
              <a:solidFill>
                <a:schemeClr val="tx1">
                  <a:lumMod val="75000"/>
                  <a:lumOff val="25000"/>
                </a:schemeClr>
              </a:solidFill>
              <a:latin typeface="Century Gothic" panose="020B0502020202020204" pitchFamily="34" charset="0"/>
            </a:endParaRPr>
          </a:p>
          <a:p>
            <a:pPr algn="l"/>
            <a:r>
              <a:rPr lang="en-US" sz="2600" b="1" dirty="0">
                <a:solidFill>
                  <a:schemeClr val="tx1">
                    <a:lumMod val="75000"/>
                    <a:lumOff val="25000"/>
                  </a:schemeClr>
                </a:solidFill>
                <a:latin typeface="Century Gothic" panose="020B0502020202020204" pitchFamily="34" charset="0"/>
              </a:rPr>
              <a:t>The purpose of the VR Training is twofold</a:t>
            </a:r>
            <a:endParaRPr lang="en-US" sz="2600" dirty="0">
              <a:solidFill>
                <a:schemeClr val="tx1">
                  <a:lumMod val="75000"/>
                  <a:lumOff val="25000"/>
                </a:schemeClr>
              </a:solidFill>
              <a:latin typeface="Century Gothic" panose="020B0502020202020204" pitchFamily="34" charset="0"/>
            </a:endParaRPr>
          </a:p>
          <a:p>
            <a:pPr marL="457200" indent="-457200" algn="l">
              <a:buFont typeface="Arial" panose="020B0604020202020204" pitchFamily="34" charset="0"/>
              <a:buChar char="•"/>
            </a:pPr>
            <a:r>
              <a:rPr lang="en-US" sz="1700" dirty="0">
                <a:solidFill>
                  <a:schemeClr val="tx1">
                    <a:lumMod val="75000"/>
                    <a:lumOff val="25000"/>
                  </a:schemeClr>
                </a:solidFill>
                <a:latin typeface="Century Gothic" panose="020B0502020202020204" pitchFamily="34" charset="0"/>
              </a:rPr>
              <a:t>Reduce the training time and increase the number of graduates in the VFC training program </a:t>
            </a:r>
          </a:p>
          <a:p>
            <a:pPr marL="457200" indent="-457200" algn="l">
              <a:buFont typeface="Arial" panose="020B0604020202020204" pitchFamily="34" charset="0"/>
              <a:buChar char="•"/>
            </a:pPr>
            <a:r>
              <a:rPr lang="en-US" sz="1700" dirty="0">
                <a:solidFill>
                  <a:schemeClr val="tx1">
                    <a:lumMod val="75000"/>
                    <a:lumOff val="25000"/>
                  </a:schemeClr>
                </a:solidFill>
                <a:latin typeface="Century Gothic" panose="020B0502020202020204" pitchFamily="34" charset="0"/>
              </a:rPr>
              <a:t>Create a social enterprise that will generate the funds to expand the VFC program nationally thru sales to high schools, prisons, community colleges and workforce programs. </a:t>
            </a:r>
          </a:p>
          <a:p>
            <a:endParaRPr lang="en-US" sz="1700" dirty="0"/>
          </a:p>
          <a:p>
            <a:r>
              <a:rPr lang="en-US" b="1" i="1" dirty="0">
                <a:solidFill>
                  <a:schemeClr val="bg1"/>
                </a:solidFill>
              </a:rPr>
              <a:t>https://www.youtube.com/watch?v=jhP-fXWflmk</a:t>
            </a:r>
            <a:endParaRPr lang="en-US" dirty="0">
              <a:solidFill>
                <a:schemeClr val="bg1"/>
              </a:solidFill>
            </a:endParaRPr>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528347" y="4468055"/>
            <a:ext cx="2743200" cy="172454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222" y="4516926"/>
            <a:ext cx="2667000" cy="1724541"/>
          </a:xfrm>
          <a:prstGeom prst="rect">
            <a:avLst/>
          </a:prstGeom>
        </p:spPr>
      </p:pic>
    </p:spTree>
    <p:extLst>
      <p:ext uri="{BB962C8B-B14F-4D97-AF65-F5344CB8AC3E}">
        <p14:creationId xmlns:p14="http://schemas.microsoft.com/office/powerpoint/2010/main" val="236351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23825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5" name="Picture 14" descr="vfc-logo_redesign_final-01.png"/>
          <p:cNvPicPr>
            <a:picLocks noChangeAspect="1"/>
          </p:cNvPicPr>
          <p:nvPr/>
        </p:nvPicPr>
        <p:blipFill>
          <a:blip r:embed="rId2" cstate="print"/>
          <a:stretch>
            <a:fillRect/>
          </a:stretch>
        </p:blipFill>
        <p:spPr>
          <a:xfrm>
            <a:off x="7315200" y="6019800"/>
            <a:ext cx="1621741" cy="613983"/>
          </a:xfrm>
          <a:prstGeom prst="rect">
            <a:avLst/>
          </a:prstGeom>
        </p:spPr>
      </p:pic>
      <p:sp>
        <p:nvSpPr>
          <p:cNvPr id="10" name="Rectangle 9"/>
          <p:cNvSpPr/>
          <p:nvPr/>
        </p:nvSpPr>
        <p:spPr>
          <a:xfrm>
            <a:off x="0" y="6355081"/>
            <a:ext cx="6400800" cy="457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0" y="26504"/>
            <a:ext cx="9144000" cy="96409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FF0000"/>
                </a:solidFill>
                <a:latin typeface="Century Gothic" panose="020B0502020202020204" pitchFamily="34" charset="0"/>
              </a:rPr>
              <a:t>VFC – Virtual Reality</a:t>
            </a:r>
          </a:p>
        </p:txBody>
      </p:sp>
      <p:sp>
        <p:nvSpPr>
          <p:cNvPr id="13" name="Content Placeholder 2"/>
          <p:cNvSpPr txBox="1">
            <a:spLocks/>
          </p:cNvSpPr>
          <p:nvPr/>
        </p:nvSpPr>
        <p:spPr>
          <a:xfrm>
            <a:off x="266700" y="983974"/>
            <a:ext cx="8610600" cy="5334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400" dirty="0">
                <a:solidFill>
                  <a:schemeClr val="tx1">
                    <a:lumMod val="75000"/>
                    <a:lumOff val="25000"/>
                  </a:schemeClr>
                </a:solidFill>
                <a:latin typeface="Century Gothic" panose="020B0502020202020204" pitchFamily="34" charset="0"/>
              </a:rPr>
              <a:t>VFC has developed an entry-level virtual reality auto mechanic training module. Our partner, HTX Labs, is the leader in the industry and has produced several training modules for the USAF. </a:t>
            </a:r>
          </a:p>
          <a:p>
            <a:pPr algn="l"/>
            <a:endParaRPr lang="en-US" sz="1400" dirty="0">
              <a:solidFill>
                <a:schemeClr val="tx1">
                  <a:lumMod val="75000"/>
                  <a:lumOff val="25000"/>
                </a:schemeClr>
              </a:solidFill>
              <a:latin typeface="Century Gothic" panose="020B0502020202020204" pitchFamily="34" charset="0"/>
            </a:endParaRPr>
          </a:p>
          <a:p>
            <a:pPr algn="l"/>
            <a:r>
              <a:rPr lang="en-US" sz="1600" b="1" dirty="0">
                <a:solidFill>
                  <a:schemeClr val="tx1">
                    <a:lumMod val="75000"/>
                    <a:lumOff val="25000"/>
                  </a:schemeClr>
                </a:solidFill>
                <a:latin typeface="Century Gothic" panose="020B0502020202020204" pitchFamily="34" charset="0"/>
              </a:rPr>
              <a:t>Current System</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How to use an auto lift</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How to complete an oil change</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How to replace a set of brakes</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How to remove and replace a tire</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How to use tire changing and tire balancing machines</a:t>
            </a:r>
          </a:p>
          <a:p>
            <a:pPr marL="457200" indent="-457200" algn="l">
              <a:buFont typeface="Arial" panose="020B0604020202020204" pitchFamily="34" charset="0"/>
              <a:buChar char="•"/>
            </a:pPr>
            <a:endParaRPr lang="en-US" sz="1600" dirty="0">
              <a:solidFill>
                <a:schemeClr val="tx1">
                  <a:lumMod val="75000"/>
                  <a:lumOff val="25000"/>
                </a:schemeClr>
              </a:solidFill>
              <a:latin typeface="Century Gothic" panose="020B0502020202020204" pitchFamily="34" charset="0"/>
            </a:endParaRPr>
          </a:p>
          <a:p>
            <a:pPr algn="l"/>
            <a:r>
              <a:rPr lang="en-US" sz="1600" b="1" dirty="0">
                <a:solidFill>
                  <a:schemeClr val="tx1">
                    <a:lumMod val="75000"/>
                    <a:lumOff val="25000"/>
                  </a:schemeClr>
                </a:solidFill>
                <a:latin typeface="Century Gothic" panose="020B0502020202020204" pitchFamily="34" charset="0"/>
              </a:rPr>
              <a:t>What’s Next</a:t>
            </a:r>
          </a:p>
          <a:p>
            <a:pPr algn="l"/>
            <a:r>
              <a:rPr lang="en-US" sz="1600" b="1" dirty="0">
                <a:solidFill>
                  <a:schemeClr val="tx1">
                    <a:lumMod val="75000"/>
                    <a:lumOff val="25000"/>
                  </a:schemeClr>
                </a:solidFill>
                <a:latin typeface="Century Gothic" panose="020B0502020202020204" pitchFamily="34" charset="0"/>
              </a:rPr>
              <a:t> 6 to 12 months:</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Steering and Suspension</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Transmission Replacement</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Fluid Replacements/Flushes</a:t>
            </a:r>
          </a:p>
          <a:p>
            <a:pPr algn="l"/>
            <a:r>
              <a:rPr lang="en-US" sz="1600" b="1" dirty="0">
                <a:solidFill>
                  <a:schemeClr val="tx1">
                    <a:lumMod val="75000"/>
                    <a:lumOff val="25000"/>
                  </a:schemeClr>
                </a:solidFill>
                <a:latin typeface="Century Gothic" panose="020B0502020202020204" pitchFamily="34" charset="0"/>
              </a:rPr>
              <a:t>12 to 18 months:</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Electric Vehicles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7304" y="2165283"/>
            <a:ext cx="2396993" cy="1797745"/>
          </a:xfrm>
          <a:prstGeom prst="rect">
            <a:avLst/>
          </a:prstGeom>
        </p:spPr>
      </p:pic>
    </p:spTree>
    <p:extLst>
      <p:ext uri="{BB962C8B-B14F-4D97-AF65-F5344CB8AC3E}">
        <p14:creationId xmlns:p14="http://schemas.microsoft.com/office/powerpoint/2010/main" val="313417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23825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5" name="Picture 14" descr="vfc-logo_redesign_final-01.png"/>
          <p:cNvPicPr>
            <a:picLocks noChangeAspect="1"/>
          </p:cNvPicPr>
          <p:nvPr/>
        </p:nvPicPr>
        <p:blipFill>
          <a:blip r:embed="rId2" cstate="print"/>
          <a:stretch>
            <a:fillRect/>
          </a:stretch>
        </p:blipFill>
        <p:spPr>
          <a:xfrm>
            <a:off x="7315200" y="6019800"/>
            <a:ext cx="1621741" cy="613983"/>
          </a:xfrm>
          <a:prstGeom prst="rect">
            <a:avLst/>
          </a:prstGeom>
        </p:spPr>
      </p:pic>
      <p:sp>
        <p:nvSpPr>
          <p:cNvPr id="10" name="Rectangle 9"/>
          <p:cNvSpPr/>
          <p:nvPr/>
        </p:nvSpPr>
        <p:spPr>
          <a:xfrm>
            <a:off x="0" y="6355081"/>
            <a:ext cx="6400800" cy="457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0" y="26504"/>
            <a:ext cx="9144000" cy="96409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FF0000"/>
                </a:solidFill>
                <a:latin typeface="Century Gothic" panose="020B0502020202020204" pitchFamily="34" charset="0"/>
              </a:rPr>
              <a:t>VFC – Virtual Reality</a:t>
            </a:r>
          </a:p>
        </p:txBody>
      </p:sp>
      <p:sp>
        <p:nvSpPr>
          <p:cNvPr id="13" name="Content Placeholder 2"/>
          <p:cNvSpPr txBox="1">
            <a:spLocks/>
          </p:cNvSpPr>
          <p:nvPr/>
        </p:nvSpPr>
        <p:spPr>
          <a:xfrm>
            <a:off x="266700" y="983974"/>
            <a:ext cx="8610600" cy="5334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1400" dirty="0">
              <a:solidFill>
                <a:schemeClr val="tx1">
                  <a:lumMod val="75000"/>
                  <a:lumOff val="25000"/>
                </a:schemeClr>
              </a:solidFill>
              <a:latin typeface="Century Gothic" panose="020B0502020202020204" pitchFamily="34" charset="0"/>
            </a:endParaRPr>
          </a:p>
          <a:p>
            <a:pPr algn="l"/>
            <a:r>
              <a:rPr lang="en-US" sz="2400" b="1" dirty="0">
                <a:solidFill>
                  <a:schemeClr val="tx1">
                    <a:lumMod val="75000"/>
                    <a:lumOff val="25000"/>
                  </a:schemeClr>
                </a:solidFill>
                <a:latin typeface="Century Gothic" panose="020B0502020202020204" pitchFamily="34" charset="0"/>
              </a:rPr>
              <a:t>The training is conducted in 5 stages:</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Stage 1 – Actual video of the process in a real garage</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Stage 2 – Virtual video of the process</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Stage 3– A quiz is completed at the end of the 4</a:t>
            </a:r>
            <a:r>
              <a:rPr lang="en-US" sz="1600" baseline="30000" dirty="0">
                <a:solidFill>
                  <a:schemeClr val="tx1">
                    <a:lumMod val="75000"/>
                    <a:lumOff val="25000"/>
                  </a:schemeClr>
                </a:solidFill>
                <a:latin typeface="Century Gothic" panose="020B0502020202020204" pitchFamily="34" charset="0"/>
              </a:rPr>
              <a:t>th</a:t>
            </a:r>
            <a:r>
              <a:rPr lang="en-US" sz="1600" dirty="0">
                <a:solidFill>
                  <a:schemeClr val="tx1">
                    <a:lumMod val="75000"/>
                    <a:lumOff val="25000"/>
                  </a:schemeClr>
                </a:solidFill>
                <a:latin typeface="Century Gothic" panose="020B0502020202020204" pitchFamily="34" charset="0"/>
              </a:rPr>
              <a:t> stage and graded by the program </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Stage 4 – Student assisted practice – each step of the process is assisted-                                                         the appropriate tool to use is highlighted in the virtual garage </a:t>
            </a:r>
          </a:p>
          <a:p>
            <a:pPr marL="457200" indent="-457200" algn="l">
              <a:buFont typeface="Arial" panose="020B0604020202020204" pitchFamily="34" charset="0"/>
              <a:buChar char="•"/>
            </a:pPr>
            <a:r>
              <a:rPr lang="en-US" sz="1600" dirty="0">
                <a:solidFill>
                  <a:schemeClr val="tx1">
                    <a:lumMod val="75000"/>
                    <a:lumOff val="25000"/>
                  </a:schemeClr>
                </a:solidFill>
                <a:latin typeface="Century Gothic" panose="020B0502020202020204" pitchFamily="34" charset="0"/>
              </a:rPr>
              <a:t>Stage 5 – Student completes the process unassisted. Analytics for this stage are provided by the program based on the efficiency of how well the student completed the process</a:t>
            </a:r>
          </a:p>
          <a:p>
            <a:pPr marL="457200" indent="-457200" algn="l">
              <a:buFont typeface="Arial" panose="020B0604020202020204" pitchFamily="34" charset="0"/>
              <a:buChar char="•"/>
            </a:pPr>
            <a:r>
              <a:rPr lang="en-US" sz="1600" i="1" dirty="0">
                <a:solidFill>
                  <a:schemeClr val="tx1">
                    <a:lumMod val="75000"/>
                    <a:lumOff val="25000"/>
                  </a:schemeClr>
                </a:solidFill>
                <a:latin typeface="Century Gothic" panose="020B0502020202020204" pitchFamily="34" charset="0"/>
              </a:rPr>
              <a:t>All analytics are provided to the class instructor/moderator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2511" y="4520229"/>
            <a:ext cx="2396993" cy="1797745"/>
          </a:xfrm>
          <a:prstGeom prst="rect">
            <a:avLst/>
          </a:prstGeom>
        </p:spPr>
      </p:pic>
    </p:spTree>
    <p:extLst>
      <p:ext uri="{BB962C8B-B14F-4D97-AF65-F5344CB8AC3E}">
        <p14:creationId xmlns:p14="http://schemas.microsoft.com/office/powerpoint/2010/main" val="371482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251460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5" name="Picture 14" descr="vfc-logo_redesign_final-01.png"/>
          <p:cNvPicPr>
            <a:picLocks noChangeAspect="1"/>
          </p:cNvPicPr>
          <p:nvPr/>
        </p:nvPicPr>
        <p:blipFill>
          <a:blip r:embed="rId2" cstate="print"/>
          <a:stretch>
            <a:fillRect/>
          </a:stretch>
        </p:blipFill>
        <p:spPr>
          <a:xfrm>
            <a:off x="7315200" y="6019800"/>
            <a:ext cx="1621741" cy="613983"/>
          </a:xfrm>
          <a:prstGeom prst="rect">
            <a:avLst/>
          </a:prstGeom>
        </p:spPr>
      </p:pic>
      <p:sp>
        <p:nvSpPr>
          <p:cNvPr id="16" name="Subtitle 2"/>
          <p:cNvSpPr>
            <a:spLocks noGrp="1"/>
          </p:cNvSpPr>
          <p:nvPr>
            <p:ph type="subTitle" idx="1"/>
          </p:nvPr>
        </p:nvSpPr>
        <p:spPr>
          <a:xfrm>
            <a:off x="0" y="76200"/>
            <a:ext cx="9144000" cy="381000"/>
          </a:xfrm>
        </p:spPr>
        <p:txBody>
          <a:bodyPr>
            <a:noAutofit/>
          </a:bodyPr>
          <a:lstStyle/>
          <a:p>
            <a:pPr algn="r"/>
            <a:endParaRPr lang="en-US" sz="2800" b="1" dirty="0">
              <a:solidFill>
                <a:srgbClr val="FF0000"/>
              </a:solidFill>
              <a:latin typeface="Century Gothic" pitchFamily="34" charset="0"/>
              <a:ea typeface="Tahoma" pitchFamily="34" charset="0"/>
              <a:cs typeface="Tahoma" pitchFamily="34" charset="0"/>
            </a:endParaRPr>
          </a:p>
          <a:p>
            <a:pPr algn="r"/>
            <a:endParaRPr lang="en-US" sz="2800" b="1" dirty="0">
              <a:solidFill>
                <a:srgbClr val="FF0000"/>
              </a:solidFill>
              <a:latin typeface="Century Gothic" pitchFamily="34" charset="0"/>
              <a:ea typeface="Tahoma" pitchFamily="34" charset="0"/>
              <a:cs typeface="Tahoma" pitchFamily="34" charset="0"/>
            </a:endParaRPr>
          </a:p>
          <a:p>
            <a:pPr algn="r"/>
            <a:endParaRPr lang="en-US" sz="2800" b="1" dirty="0">
              <a:solidFill>
                <a:srgbClr val="FF0000"/>
              </a:solidFill>
              <a:latin typeface="Century Gothic" pitchFamily="34" charset="0"/>
              <a:ea typeface="Tahoma" pitchFamily="34" charset="0"/>
              <a:cs typeface="Tahoma" pitchFamily="34" charset="0"/>
            </a:endParaRPr>
          </a:p>
          <a:p>
            <a:pPr algn="r"/>
            <a:endParaRPr lang="en-US" sz="2800" b="1" dirty="0">
              <a:solidFill>
                <a:srgbClr val="FF0000"/>
              </a:solidFill>
              <a:latin typeface="Century Gothic" pitchFamily="34" charset="0"/>
              <a:ea typeface="Tahoma" pitchFamily="34" charset="0"/>
              <a:cs typeface="Tahoma" pitchFamily="34" charset="0"/>
            </a:endParaRPr>
          </a:p>
        </p:txBody>
      </p:sp>
      <p:sp>
        <p:nvSpPr>
          <p:cNvPr id="17" name="Content Placeholder 2"/>
          <p:cNvSpPr txBox="1">
            <a:spLocks/>
          </p:cNvSpPr>
          <p:nvPr/>
        </p:nvSpPr>
        <p:spPr>
          <a:xfrm>
            <a:off x="4191000" y="672790"/>
            <a:ext cx="4419600" cy="48006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lang="en-US" sz="3200" dirty="0">
                <a:solidFill>
                  <a:srgbClr val="FF0000"/>
                </a:solidFill>
                <a:latin typeface="Century Gothic" pitchFamily="34" charset="0"/>
              </a:rPr>
              <a:t>Our Vision</a:t>
            </a:r>
          </a:p>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pitchFamily="34" charset="0"/>
              </a:rPr>
              <a:t>To create a just world where everyone has equitable access to life’s opportunities. </a:t>
            </a:r>
          </a:p>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lang="en-US" sz="3200" dirty="0">
                <a:solidFill>
                  <a:srgbClr val="FF0000"/>
                </a:solidFill>
                <a:latin typeface="Century Gothic" pitchFamily="34" charset="0"/>
              </a:rPr>
              <a:t>Our Mission</a:t>
            </a:r>
          </a:p>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2000" i="0" u="none" strike="noStrike" kern="1200" cap="none" spc="0" normalizeH="0" noProof="0" dirty="0">
                <a:ln>
                  <a:noFill/>
                </a:ln>
                <a:solidFill>
                  <a:schemeClr val="tx1">
                    <a:lumMod val="75000"/>
                    <a:lumOff val="25000"/>
                  </a:schemeClr>
                </a:solidFill>
                <a:effectLst/>
                <a:uLnTx/>
                <a:uFillTx/>
                <a:latin typeface="Century Gothic" pitchFamily="34" charset="0"/>
              </a:rPr>
              <a:t>Empowers families with financial challenges to achieve economic and personal independence through car ownership and technical training. </a:t>
            </a:r>
            <a:endParaRPr kumimoji="0" lang="en-US" sz="2000" i="0" u="none" strike="noStrike" kern="1200" cap="none" spc="0" normalizeH="0" baseline="0" noProof="0" dirty="0">
              <a:ln>
                <a:noFill/>
              </a:ln>
              <a:solidFill>
                <a:schemeClr val="tx1">
                  <a:lumMod val="75000"/>
                  <a:lumOff val="25000"/>
                </a:schemeClr>
              </a:solidFill>
              <a:effectLst/>
              <a:uLnTx/>
              <a:uFillTx/>
              <a:latin typeface="Century Gothic" pitchFamily="34" charset="0"/>
              <a:ea typeface="Tahoma" pitchFamily="34" charset="0"/>
              <a:cs typeface="Tahoma" pitchFamily="34" charset="0"/>
            </a:endParaRPr>
          </a:p>
        </p:txBody>
      </p:sp>
      <p:sp>
        <p:nvSpPr>
          <p:cNvPr id="8" name="Rectangle 7"/>
          <p:cNvSpPr/>
          <p:nvPr/>
        </p:nvSpPr>
        <p:spPr>
          <a:xfrm>
            <a:off x="0" y="6355081"/>
            <a:ext cx="6400800" cy="457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76" y="1387373"/>
            <a:ext cx="3042424" cy="201560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3251" b="8943"/>
          <a:stretch/>
        </p:blipFill>
        <p:spPr>
          <a:xfrm>
            <a:off x="838200" y="3631580"/>
            <a:ext cx="3048000" cy="2007220"/>
          </a:xfrm>
          <a:prstGeom prst="rect">
            <a:avLst/>
          </a:prstGeom>
        </p:spPr>
      </p:pic>
    </p:spTree>
    <p:extLst>
      <p:ext uri="{BB962C8B-B14F-4D97-AF65-F5344CB8AC3E}">
        <p14:creationId xmlns:p14="http://schemas.microsoft.com/office/powerpoint/2010/main" val="305403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251460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5" name="Picture 14" descr="vfc-logo_redesign_final-01.png"/>
          <p:cNvPicPr>
            <a:picLocks noChangeAspect="1"/>
          </p:cNvPicPr>
          <p:nvPr/>
        </p:nvPicPr>
        <p:blipFill>
          <a:blip r:embed="rId2" cstate="print"/>
          <a:stretch>
            <a:fillRect/>
          </a:stretch>
        </p:blipFill>
        <p:spPr>
          <a:xfrm>
            <a:off x="7315200" y="6019800"/>
            <a:ext cx="1621741" cy="613983"/>
          </a:xfrm>
          <a:prstGeom prst="rect">
            <a:avLst/>
          </a:prstGeom>
        </p:spPr>
      </p:pic>
      <p:sp>
        <p:nvSpPr>
          <p:cNvPr id="16" name="Subtitle 2"/>
          <p:cNvSpPr>
            <a:spLocks noGrp="1"/>
          </p:cNvSpPr>
          <p:nvPr>
            <p:ph type="subTitle" idx="1"/>
          </p:nvPr>
        </p:nvSpPr>
        <p:spPr>
          <a:xfrm>
            <a:off x="0" y="76200"/>
            <a:ext cx="9144000" cy="381000"/>
          </a:xfrm>
        </p:spPr>
        <p:txBody>
          <a:bodyPr>
            <a:noAutofit/>
          </a:bodyPr>
          <a:lstStyle/>
          <a:p>
            <a:pPr algn="r"/>
            <a:endParaRPr lang="en-US" sz="2800" b="1" dirty="0">
              <a:solidFill>
                <a:srgbClr val="FF0000"/>
              </a:solidFill>
              <a:latin typeface="Century Gothic" pitchFamily="34" charset="0"/>
              <a:ea typeface="Tahoma" pitchFamily="34" charset="0"/>
              <a:cs typeface="Tahoma" pitchFamily="34" charset="0"/>
            </a:endParaRPr>
          </a:p>
          <a:p>
            <a:pPr algn="r"/>
            <a:endParaRPr lang="en-US" sz="2800" b="1" dirty="0">
              <a:solidFill>
                <a:srgbClr val="FF0000"/>
              </a:solidFill>
              <a:latin typeface="Century Gothic" pitchFamily="34" charset="0"/>
              <a:ea typeface="Tahoma" pitchFamily="34" charset="0"/>
              <a:cs typeface="Tahoma" pitchFamily="34" charset="0"/>
            </a:endParaRPr>
          </a:p>
          <a:p>
            <a:pPr algn="r"/>
            <a:endParaRPr lang="en-US" sz="2800" b="1" dirty="0">
              <a:solidFill>
                <a:srgbClr val="FF0000"/>
              </a:solidFill>
              <a:latin typeface="Century Gothic" pitchFamily="34" charset="0"/>
              <a:ea typeface="Tahoma" pitchFamily="34" charset="0"/>
              <a:cs typeface="Tahoma" pitchFamily="34" charset="0"/>
            </a:endParaRPr>
          </a:p>
          <a:p>
            <a:pPr algn="r"/>
            <a:endParaRPr lang="en-US" sz="2800" b="1" dirty="0">
              <a:solidFill>
                <a:srgbClr val="FF0000"/>
              </a:solidFill>
              <a:latin typeface="Century Gothic" pitchFamily="34" charset="0"/>
              <a:ea typeface="Tahoma" pitchFamily="34" charset="0"/>
              <a:cs typeface="Tahoma" pitchFamily="34" charset="0"/>
            </a:endParaRPr>
          </a:p>
        </p:txBody>
      </p:sp>
      <p:sp>
        <p:nvSpPr>
          <p:cNvPr id="8" name="Rectangle 7"/>
          <p:cNvSpPr/>
          <p:nvPr/>
        </p:nvSpPr>
        <p:spPr>
          <a:xfrm>
            <a:off x="0" y="6355081"/>
            <a:ext cx="6400800" cy="457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04800" y="1153482"/>
            <a:ext cx="8534400" cy="5150897"/>
          </a:xfrm>
          <a:prstGeom prst="rect">
            <a:avLst/>
          </a:prstGeom>
          <a:noFill/>
        </p:spPr>
        <p:txBody>
          <a:bodyPr wrap="square" rtlCol="0">
            <a:spAutoFit/>
          </a:bodyPr>
          <a:lstStyle/>
          <a:p>
            <a:pPr lvl="0">
              <a:lnSpc>
                <a:spcPts val="2200"/>
              </a:lnSpc>
            </a:pPr>
            <a:endParaRPr lang="en-US" sz="1500" dirty="0"/>
          </a:p>
          <a:p>
            <a:pPr lvl="0">
              <a:lnSpc>
                <a:spcPts val="2200"/>
              </a:lnSpc>
            </a:pPr>
            <a:r>
              <a:rPr lang="en-US" b="1" dirty="0">
                <a:solidFill>
                  <a:schemeClr val="tx1">
                    <a:lumMod val="75000"/>
                    <a:lumOff val="25000"/>
                  </a:schemeClr>
                </a:solidFill>
                <a:latin typeface="Century Gothic" panose="020B0502020202020204" pitchFamily="34" charset="0"/>
              </a:rPr>
              <a:t>Transportation</a:t>
            </a:r>
          </a:p>
          <a:p>
            <a:pPr lvl="0">
              <a:lnSpc>
                <a:spcPts val="2200"/>
              </a:lnSpc>
            </a:pPr>
            <a:r>
              <a:rPr lang="en-US" sz="1500" dirty="0">
                <a:solidFill>
                  <a:schemeClr val="tx1">
                    <a:lumMod val="75000"/>
                    <a:lumOff val="25000"/>
                  </a:schemeClr>
                </a:solidFill>
                <a:latin typeface="Century Gothic" panose="020B0502020202020204" pitchFamily="34" charset="0"/>
              </a:rPr>
              <a:t>Since our launch, transportation has been identified in multiple studies as the number one barrier to employment for families living in poverty. In the Baltimore region alone, there are more than 60,000 low-income households without a car and without access to public transportation to get to a job. (Brookings Institute). </a:t>
            </a:r>
          </a:p>
          <a:p>
            <a:pPr lvl="0">
              <a:lnSpc>
                <a:spcPts val="2200"/>
              </a:lnSpc>
            </a:pPr>
            <a:endParaRPr lang="en-US" sz="1500" dirty="0">
              <a:solidFill>
                <a:schemeClr val="tx1">
                  <a:lumMod val="75000"/>
                  <a:lumOff val="25000"/>
                </a:schemeClr>
              </a:solidFill>
              <a:latin typeface="Century Gothic" panose="020B0502020202020204" pitchFamily="34" charset="0"/>
            </a:endParaRPr>
          </a:p>
          <a:p>
            <a:pPr lvl="0">
              <a:lnSpc>
                <a:spcPts val="2200"/>
              </a:lnSpc>
            </a:pPr>
            <a:r>
              <a:rPr lang="en-US" sz="1500" dirty="0">
                <a:solidFill>
                  <a:schemeClr val="tx1">
                    <a:lumMod val="75000"/>
                    <a:lumOff val="25000"/>
                  </a:schemeClr>
                </a:solidFill>
                <a:latin typeface="Century Gothic" panose="020B0502020202020204" pitchFamily="34" charset="0"/>
              </a:rPr>
              <a:t>There are thousands of well-paying jobs that could be available to these individuals if they had access to reliable transportation. </a:t>
            </a:r>
          </a:p>
          <a:p>
            <a:pPr lvl="0">
              <a:lnSpc>
                <a:spcPts val="2200"/>
              </a:lnSpc>
            </a:pPr>
            <a:endParaRPr lang="en-US" sz="1500" dirty="0">
              <a:solidFill>
                <a:schemeClr val="tx1">
                  <a:lumMod val="75000"/>
                  <a:lumOff val="25000"/>
                </a:schemeClr>
              </a:solidFill>
              <a:latin typeface="Century Gothic" panose="020B0502020202020204" pitchFamily="34" charset="0"/>
            </a:endParaRPr>
          </a:p>
          <a:p>
            <a:pPr lvl="0">
              <a:lnSpc>
                <a:spcPts val="2200"/>
              </a:lnSpc>
            </a:pPr>
            <a:r>
              <a:rPr lang="en-US" b="1" dirty="0">
                <a:solidFill>
                  <a:schemeClr val="tx1">
                    <a:lumMod val="75000"/>
                    <a:lumOff val="25000"/>
                  </a:schemeClr>
                </a:solidFill>
                <a:latin typeface="Century Gothic" panose="020B0502020202020204" pitchFamily="34" charset="0"/>
              </a:rPr>
              <a:t>Incarceration</a:t>
            </a:r>
          </a:p>
          <a:p>
            <a:pPr lvl="0">
              <a:lnSpc>
                <a:spcPts val="2200"/>
              </a:lnSpc>
            </a:pPr>
            <a:r>
              <a:rPr lang="en-US" sz="1500" dirty="0">
                <a:solidFill>
                  <a:schemeClr val="tx1">
                    <a:lumMod val="75000"/>
                    <a:lumOff val="25000"/>
                  </a:schemeClr>
                </a:solidFill>
                <a:latin typeface="Century Gothic" panose="020B0502020202020204" pitchFamily="34" charset="0"/>
              </a:rPr>
              <a:t>The US incarcerates more individuals than any nation in the world. The national recidivism rate exceeds 60%. Most individuals released have no employable skills, no support system and little hope that life will be different than pre-incarceration. </a:t>
            </a:r>
          </a:p>
          <a:p>
            <a:pPr lvl="0">
              <a:lnSpc>
                <a:spcPts val="2200"/>
              </a:lnSpc>
            </a:pPr>
            <a:endParaRPr lang="en-US" sz="1500" dirty="0">
              <a:solidFill>
                <a:schemeClr val="tx1">
                  <a:lumMod val="75000"/>
                  <a:lumOff val="25000"/>
                </a:schemeClr>
              </a:solidFill>
              <a:latin typeface="Century Gothic" panose="020B0502020202020204" pitchFamily="34" charset="0"/>
            </a:endParaRPr>
          </a:p>
          <a:p>
            <a:pPr lvl="0">
              <a:lnSpc>
                <a:spcPts val="2200"/>
              </a:lnSpc>
            </a:pPr>
            <a:r>
              <a:rPr lang="en-US" sz="1500" dirty="0">
                <a:solidFill>
                  <a:schemeClr val="tx1">
                    <a:lumMod val="75000"/>
                    <a:lumOff val="25000"/>
                  </a:schemeClr>
                </a:solidFill>
                <a:latin typeface="Century Gothic" panose="020B0502020202020204" pitchFamily="34" charset="0"/>
              </a:rPr>
              <a:t>There are currently more than 5,000 openings for auto technicians in Maryland. </a:t>
            </a:r>
          </a:p>
          <a:p>
            <a:pPr lvl="0">
              <a:lnSpc>
                <a:spcPts val="2200"/>
              </a:lnSpc>
            </a:pPr>
            <a:endParaRPr lang="en-US" sz="1500" dirty="0"/>
          </a:p>
          <a:p>
            <a:pPr lvl="0">
              <a:lnSpc>
                <a:spcPts val="2200"/>
              </a:lnSpc>
            </a:pPr>
            <a:endParaRPr lang="en-US" sz="1500" dirty="0"/>
          </a:p>
        </p:txBody>
      </p:sp>
      <p:sp>
        <p:nvSpPr>
          <p:cNvPr id="12" name="Subtitle 2"/>
          <p:cNvSpPr txBox="1">
            <a:spLocks/>
          </p:cNvSpPr>
          <p:nvPr/>
        </p:nvSpPr>
        <p:spPr>
          <a:xfrm>
            <a:off x="0" y="202803"/>
            <a:ext cx="9144000" cy="83819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300" dirty="0">
                <a:solidFill>
                  <a:srgbClr val="FF0000"/>
                </a:solidFill>
                <a:latin typeface="Century Gothic" pitchFamily="34" charset="0"/>
                <a:ea typeface="Tahoma" pitchFamily="34" charset="0"/>
                <a:cs typeface="Tahoma" pitchFamily="34" charset="0"/>
              </a:rPr>
              <a:t>The Need </a:t>
            </a:r>
          </a:p>
        </p:txBody>
      </p:sp>
    </p:spTree>
    <p:extLst>
      <p:ext uri="{BB962C8B-B14F-4D97-AF65-F5344CB8AC3E}">
        <p14:creationId xmlns:p14="http://schemas.microsoft.com/office/powerpoint/2010/main" val="304244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251460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5" name="Picture 14" descr="vfc-logo_redesign_final-01.png"/>
          <p:cNvPicPr>
            <a:picLocks noChangeAspect="1"/>
          </p:cNvPicPr>
          <p:nvPr/>
        </p:nvPicPr>
        <p:blipFill>
          <a:blip r:embed="rId2" cstate="print"/>
          <a:stretch>
            <a:fillRect/>
          </a:stretch>
        </p:blipFill>
        <p:spPr>
          <a:xfrm>
            <a:off x="7315200" y="6019800"/>
            <a:ext cx="1621741" cy="613983"/>
          </a:xfrm>
          <a:prstGeom prst="rect">
            <a:avLst/>
          </a:prstGeom>
        </p:spPr>
      </p:pic>
      <p:sp>
        <p:nvSpPr>
          <p:cNvPr id="16" name="Subtitle 2"/>
          <p:cNvSpPr>
            <a:spLocks noGrp="1"/>
          </p:cNvSpPr>
          <p:nvPr>
            <p:ph type="subTitle" idx="1"/>
          </p:nvPr>
        </p:nvSpPr>
        <p:spPr>
          <a:xfrm>
            <a:off x="0" y="271550"/>
            <a:ext cx="9144000" cy="855394"/>
          </a:xfrm>
        </p:spPr>
        <p:txBody>
          <a:bodyPr>
            <a:noAutofit/>
          </a:bodyPr>
          <a:lstStyle/>
          <a:p>
            <a:r>
              <a:rPr lang="en-US" sz="4300" dirty="0">
                <a:solidFill>
                  <a:srgbClr val="FF0000"/>
                </a:solidFill>
                <a:latin typeface="Century Gothic" pitchFamily="34" charset="0"/>
                <a:ea typeface="Tahoma" pitchFamily="34" charset="0"/>
                <a:cs typeface="Tahoma" pitchFamily="34" charset="0"/>
              </a:rPr>
              <a:t>How It Works</a:t>
            </a:r>
          </a:p>
        </p:txBody>
      </p:sp>
      <p:sp>
        <p:nvSpPr>
          <p:cNvPr id="8" name="Rectangle 7"/>
          <p:cNvSpPr/>
          <p:nvPr/>
        </p:nvSpPr>
        <p:spPr>
          <a:xfrm>
            <a:off x="0" y="6355081"/>
            <a:ext cx="6400800" cy="457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657600" y="1371600"/>
            <a:ext cx="5257800" cy="4606389"/>
          </a:xfrm>
          <a:prstGeom prst="rect">
            <a:avLst/>
          </a:prstGeom>
          <a:noFill/>
        </p:spPr>
        <p:txBody>
          <a:bodyPr wrap="square" rtlCol="0">
            <a:spAutoFit/>
          </a:bodyPr>
          <a:lstStyle/>
          <a:p>
            <a:pPr lvl="0">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Cars are donated by the general public</a:t>
            </a:r>
          </a:p>
          <a:p>
            <a:pPr lvl="0">
              <a:lnSpc>
                <a:spcPts val="2200"/>
              </a:lnSpc>
              <a:buFont typeface="Arial" pitchFamily="34" charset="0"/>
              <a:buChar char="•"/>
            </a:pPr>
            <a:r>
              <a:rPr lang="en-US" sz="1500" b="1" dirty="0">
                <a:solidFill>
                  <a:schemeClr val="tx1">
                    <a:lumMod val="75000"/>
                    <a:lumOff val="25000"/>
                  </a:schemeClr>
                </a:solidFill>
                <a:latin typeface="Century Gothic" pitchFamily="34" charset="0"/>
                <a:ea typeface="Tahoma" pitchFamily="34" charset="0"/>
                <a:cs typeface="Tahoma" pitchFamily="34" charset="0"/>
              </a:rPr>
              <a:t>Repairs are made by certified mechanics and interns most of who were previously incarcerated. </a:t>
            </a:r>
          </a:p>
          <a:p>
            <a:pPr lvl="0">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The Recipients</a:t>
            </a:r>
          </a:p>
          <a:p>
            <a:pPr lvl="1">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A typical recipient is a single mother with two or three children</a:t>
            </a:r>
          </a:p>
          <a:p>
            <a:pPr lvl="1">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Recipients are identified by partner organizations</a:t>
            </a:r>
          </a:p>
          <a:p>
            <a:pPr lvl="1">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Recipients must meet certain requirements</a:t>
            </a:r>
          </a:p>
          <a:p>
            <a:pPr lvl="2">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Low income</a:t>
            </a:r>
          </a:p>
          <a:p>
            <a:pPr lvl="2">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Employed or with verifiable job offer</a:t>
            </a:r>
          </a:p>
          <a:p>
            <a:pPr lvl="1">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Pay $950</a:t>
            </a:r>
          </a:p>
          <a:p>
            <a:pPr lvl="2">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Recipients receive a guaranteed VFC 12-month loan and a 6-month/6,000 mile warranty</a:t>
            </a:r>
          </a:p>
          <a:p>
            <a:pPr lvl="2">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Loan helps recipients establish a credit rating</a:t>
            </a:r>
            <a:endParaRPr lang="en-US" sz="1500" dirty="0">
              <a:solidFill>
                <a:schemeClr val="tx1">
                  <a:lumMod val="75000"/>
                  <a:lumOff val="25000"/>
                </a:schemeClr>
              </a:solidFill>
            </a:endParaRPr>
          </a:p>
        </p:txBody>
      </p:sp>
      <p:pic>
        <p:nvPicPr>
          <p:cNvPr id="10" name="Picture 1"/>
          <p:cNvPicPr>
            <a:picLocks noChangeAspect="1"/>
          </p:cNvPicPr>
          <p:nvPr/>
        </p:nvPicPr>
        <p:blipFill>
          <a:blip r:embed="rId3" cstate="print"/>
          <a:srcRect/>
          <a:stretch>
            <a:fillRect/>
          </a:stretch>
        </p:blipFill>
        <p:spPr bwMode="auto">
          <a:xfrm>
            <a:off x="457200" y="1371600"/>
            <a:ext cx="3048000" cy="4066049"/>
          </a:xfrm>
          <a:prstGeom prst="rect">
            <a:avLst/>
          </a:prstGeom>
          <a:noFill/>
          <a:ln w="9525">
            <a:noFill/>
            <a:miter lim="800000"/>
            <a:headEnd/>
            <a:tailEnd/>
          </a:ln>
        </p:spPr>
      </p:pic>
    </p:spTree>
    <p:extLst>
      <p:ext uri="{BB962C8B-B14F-4D97-AF65-F5344CB8AC3E}">
        <p14:creationId xmlns:p14="http://schemas.microsoft.com/office/powerpoint/2010/main" val="129681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251460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5" name="Picture 14" descr="vfc-logo_redesign_final-01.png"/>
          <p:cNvPicPr>
            <a:picLocks noChangeAspect="1"/>
          </p:cNvPicPr>
          <p:nvPr/>
        </p:nvPicPr>
        <p:blipFill>
          <a:blip r:embed="rId2" cstate="print"/>
          <a:stretch>
            <a:fillRect/>
          </a:stretch>
        </p:blipFill>
        <p:spPr>
          <a:xfrm>
            <a:off x="7315200" y="6019800"/>
            <a:ext cx="1621741" cy="613983"/>
          </a:xfrm>
          <a:prstGeom prst="rect">
            <a:avLst/>
          </a:prstGeom>
        </p:spPr>
      </p:pic>
      <p:sp>
        <p:nvSpPr>
          <p:cNvPr id="16" name="Subtitle 2"/>
          <p:cNvSpPr>
            <a:spLocks noGrp="1"/>
          </p:cNvSpPr>
          <p:nvPr>
            <p:ph type="subTitle" idx="1"/>
          </p:nvPr>
        </p:nvSpPr>
        <p:spPr>
          <a:xfrm>
            <a:off x="0" y="76200"/>
            <a:ext cx="9144000" cy="685800"/>
          </a:xfrm>
        </p:spPr>
        <p:txBody>
          <a:bodyPr>
            <a:noAutofit/>
          </a:bodyPr>
          <a:lstStyle/>
          <a:p>
            <a:r>
              <a:rPr lang="en-US" sz="3600" dirty="0">
                <a:solidFill>
                  <a:srgbClr val="FF0000"/>
                </a:solidFill>
                <a:latin typeface="Century Gothic" pitchFamily="34" charset="0"/>
                <a:ea typeface="Tahoma" pitchFamily="34" charset="0"/>
                <a:cs typeface="Tahoma" pitchFamily="34" charset="0"/>
              </a:rPr>
              <a:t>Awarding Cars to Low-Income Families</a:t>
            </a:r>
          </a:p>
        </p:txBody>
      </p:sp>
      <p:sp>
        <p:nvSpPr>
          <p:cNvPr id="7" name="TextBox 6"/>
          <p:cNvSpPr txBox="1"/>
          <p:nvPr/>
        </p:nvSpPr>
        <p:spPr>
          <a:xfrm>
            <a:off x="59635" y="690689"/>
            <a:ext cx="5867400" cy="5713424"/>
          </a:xfrm>
          <a:prstGeom prst="rect">
            <a:avLst/>
          </a:prstGeom>
          <a:noFill/>
        </p:spPr>
        <p:txBody>
          <a:bodyPr wrap="square" rtlCol="0">
            <a:spAutoFit/>
          </a:bodyPr>
          <a:lstStyle/>
          <a:p>
            <a:pPr lvl="0">
              <a:lnSpc>
                <a:spcPts val="2200"/>
              </a:lnSpc>
            </a:pPr>
            <a:r>
              <a:rPr lang="en-US" sz="1500" b="1" i="1" dirty="0">
                <a:solidFill>
                  <a:schemeClr val="tx1">
                    <a:lumMod val="75000"/>
                    <a:lumOff val="25000"/>
                  </a:schemeClr>
                </a:solidFill>
                <a:latin typeface="Century Gothic" pitchFamily="34" charset="0"/>
                <a:ea typeface="Tahoma" pitchFamily="34" charset="0"/>
                <a:cs typeface="Tahoma" pitchFamily="34" charset="0"/>
              </a:rPr>
              <a:t>Twice as many welfare recipients with cars were working than those without cars</a:t>
            </a:r>
            <a:r>
              <a:rPr lang="en-US" sz="1500" dirty="0">
                <a:solidFill>
                  <a:schemeClr val="tx1">
                    <a:lumMod val="75000"/>
                    <a:lumOff val="25000"/>
                  </a:schemeClr>
                </a:solidFill>
                <a:latin typeface="Century Gothic" pitchFamily="34" charset="0"/>
                <a:ea typeface="Tahoma" pitchFamily="34" charset="0"/>
                <a:cs typeface="Tahoma" pitchFamily="34" charset="0"/>
              </a:rPr>
              <a:t> (Brookings Institute)</a:t>
            </a:r>
          </a:p>
          <a:p>
            <a:pPr lvl="0">
              <a:lnSpc>
                <a:spcPts val="2200"/>
              </a:lnSpc>
            </a:pPr>
            <a:endParaRPr lang="en-US" sz="1500" b="1" dirty="0">
              <a:solidFill>
                <a:schemeClr val="tx1">
                  <a:lumMod val="75000"/>
                  <a:lumOff val="25000"/>
                </a:schemeClr>
              </a:solidFill>
              <a:latin typeface="Century Gothic" pitchFamily="34" charset="0"/>
              <a:ea typeface="Tahoma" pitchFamily="34" charset="0"/>
              <a:cs typeface="Tahoma" pitchFamily="34" charset="0"/>
            </a:endParaRPr>
          </a:p>
          <a:p>
            <a:pPr lvl="0">
              <a:lnSpc>
                <a:spcPts val="2200"/>
              </a:lnSpc>
            </a:pPr>
            <a:r>
              <a:rPr lang="en-US" sz="1500" b="1" dirty="0">
                <a:solidFill>
                  <a:schemeClr val="tx1">
                    <a:lumMod val="75000"/>
                    <a:lumOff val="25000"/>
                  </a:schemeClr>
                </a:solidFill>
                <a:latin typeface="Century Gothic" pitchFamily="34" charset="0"/>
                <a:ea typeface="Tahoma" pitchFamily="34" charset="0"/>
                <a:cs typeface="Tahoma" pitchFamily="34" charset="0"/>
              </a:rPr>
              <a:t>VFC Results</a:t>
            </a:r>
            <a:endParaRPr lang="en-US" sz="1500" dirty="0">
              <a:solidFill>
                <a:schemeClr val="tx1">
                  <a:lumMod val="75000"/>
                  <a:lumOff val="25000"/>
                </a:schemeClr>
              </a:solidFill>
              <a:latin typeface="Century Gothic" pitchFamily="34" charset="0"/>
              <a:ea typeface="Tahoma" pitchFamily="34" charset="0"/>
              <a:cs typeface="Tahoma" pitchFamily="34" charset="0"/>
            </a:endParaRPr>
          </a:p>
          <a:p>
            <a:pPr marL="579438" lvl="1" indent="-122238">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Awarded almost 8,000 cars to worthy families since 1999 in Maryland, Virginia, and Michigan</a:t>
            </a:r>
          </a:p>
          <a:p>
            <a:pPr marL="579438" lvl="1" indent="-122238">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The largest low-income car ownership program in the country </a:t>
            </a:r>
          </a:p>
          <a:p>
            <a:pPr marL="579438" lvl="1" indent="-122238">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Considered a best practice program</a:t>
            </a:r>
          </a:p>
          <a:p>
            <a:pPr marL="579438" lvl="1" indent="-122238">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Recently selected as the “Nonprofit of the Year” by Chesapeake Charities in MD. </a:t>
            </a:r>
          </a:p>
          <a:p>
            <a:pPr lvl="0">
              <a:lnSpc>
                <a:spcPts val="2200"/>
              </a:lnSpc>
            </a:pPr>
            <a:r>
              <a:rPr lang="en-US" sz="1500" b="1" dirty="0">
                <a:solidFill>
                  <a:schemeClr val="tx1">
                    <a:lumMod val="75000"/>
                    <a:lumOff val="25000"/>
                  </a:schemeClr>
                </a:solidFill>
                <a:latin typeface="Century Gothic" pitchFamily="34" charset="0"/>
                <a:ea typeface="Tahoma" pitchFamily="34" charset="0"/>
                <a:cs typeface="Tahoma" pitchFamily="34" charset="0"/>
              </a:rPr>
              <a:t>VFC Impact</a:t>
            </a:r>
          </a:p>
          <a:p>
            <a:pPr marL="579438" lvl="1" indent="-122238">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75% gain or attain a better job with an average salary increase of $7,000</a:t>
            </a:r>
          </a:p>
          <a:p>
            <a:pPr marL="579438" lvl="1" indent="-122238">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90% of the recipient’s children attend after-school, recreational, and athletic activities</a:t>
            </a:r>
          </a:p>
          <a:p>
            <a:pPr marL="579438" lvl="1" indent="-122238">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Parents spend an average of 60 minutes more at home with their children</a:t>
            </a:r>
          </a:p>
          <a:p>
            <a:pPr marL="579438" lvl="1" indent="-122238">
              <a:lnSpc>
                <a:spcPts val="2200"/>
              </a:lnSpc>
              <a:buFont typeface="Arial" pitchFamily="34" charset="0"/>
              <a:buChar char="•"/>
            </a:pPr>
            <a:r>
              <a:rPr lang="en-US" sz="1500" dirty="0">
                <a:solidFill>
                  <a:schemeClr val="tx1">
                    <a:lumMod val="75000"/>
                    <a:lumOff val="25000"/>
                  </a:schemeClr>
                </a:solidFill>
                <a:latin typeface="Century Gothic" pitchFamily="34" charset="0"/>
                <a:ea typeface="Tahoma" pitchFamily="34" charset="0"/>
                <a:cs typeface="Tahoma" pitchFamily="34" charset="0"/>
              </a:rPr>
              <a:t>Even improves nutrition by providing access to fresh, healthy produce for those that live in food deserts </a:t>
            </a:r>
            <a:endParaRPr lang="en-US" sz="1500" dirty="0"/>
          </a:p>
        </p:txBody>
      </p:sp>
      <p:sp>
        <p:nvSpPr>
          <p:cNvPr id="10" name="Rectangle 9"/>
          <p:cNvSpPr/>
          <p:nvPr/>
        </p:nvSpPr>
        <p:spPr>
          <a:xfrm>
            <a:off x="0" y="6355081"/>
            <a:ext cx="6400800" cy="457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341" y="1333500"/>
            <a:ext cx="2895600" cy="2514599"/>
          </a:xfrm>
          <a:prstGeom prst="rect">
            <a:avLst/>
          </a:prstGeom>
        </p:spPr>
      </p:pic>
    </p:spTree>
    <p:extLst>
      <p:ext uri="{BB962C8B-B14F-4D97-AF65-F5344CB8AC3E}">
        <p14:creationId xmlns:p14="http://schemas.microsoft.com/office/powerpoint/2010/main" val="421943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23825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FF0000"/>
                </a:solidFill>
                <a:latin typeface="Century Gothic" panose="020B0502020202020204" pitchFamily="34" charset="0"/>
                <a:ea typeface="Verdana" panose="020B0604030504040204" pitchFamily="34" charset="0"/>
                <a:cs typeface="Arial" panose="020B0604020202020204" pitchFamily="34" charset="0"/>
              </a:rPr>
              <a:t>Full Circle Auto Repair and Training Program</a:t>
            </a:r>
          </a:p>
          <a:p>
            <a:pPr lvl="0" algn="ctr"/>
            <a:r>
              <a:rPr lang="en-US" sz="2000" dirty="0">
                <a:solidFill>
                  <a:srgbClr val="FF0000"/>
                </a:solidFill>
                <a:latin typeface="Century Gothic" panose="020B0502020202020204" pitchFamily="34" charset="0"/>
                <a:ea typeface="Verdana" panose="020B0604030504040204" pitchFamily="34" charset="0"/>
                <a:cs typeface="Arial" panose="020B0604020202020204" pitchFamily="34" charset="0"/>
              </a:rPr>
              <a:t>First Graduating Class March 2016 </a:t>
            </a:r>
          </a:p>
        </p:txBody>
      </p:sp>
      <p:pic>
        <p:nvPicPr>
          <p:cNvPr id="15" name="Picture 14" descr="vfc-logo_redesign_final-01.png"/>
          <p:cNvPicPr>
            <a:picLocks noChangeAspect="1"/>
          </p:cNvPicPr>
          <p:nvPr/>
        </p:nvPicPr>
        <p:blipFill>
          <a:blip r:embed="rId2" cstate="print"/>
          <a:stretch>
            <a:fillRect/>
          </a:stretch>
        </p:blipFill>
        <p:spPr>
          <a:xfrm>
            <a:off x="7315200" y="6019800"/>
            <a:ext cx="1621741" cy="613983"/>
          </a:xfrm>
          <a:prstGeom prst="rect">
            <a:avLst/>
          </a:prstGeom>
        </p:spPr>
      </p:pic>
      <p:sp>
        <p:nvSpPr>
          <p:cNvPr id="10" name="Rectangle 9"/>
          <p:cNvSpPr/>
          <p:nvPr/>
        </p:nvSpPr>
        <p:spPr>
          <a:xfrm>
            <a:off x="0" y="6355081"/>
            <a:ext cx="6400800" cy="457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p:cNvSpPr>
            <a:spLocks noGrp="1"/>
          </p:cNvSpPr>
          <p:nvPr>
            <p:ph type="subTitle" idx="1"/>
          </p:nvPr>
        </p:nvSpPr>
        <p:spPr>
          <a:xfrm>
            <a:off x="76200" y="1143000"/>
            <a:ext cx="9144000" cy="2876205"/>
          </a:xfrm>
        </p:spPr>
        <p:txBody>
          <a:bodyPr>
            <a:noAutofit/>
          </a:bodyPr>
          <a:lstStyle/>
          <a:p>
            <a:pPr lvl="0"/>
            <a:endParaRPr lang="en-US" sz="2000" b="1"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p>
            <a:pPr marL="742950" lvl="1" indent="-285750" algn="l">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Interns paid $9.00 to $11.50/hr.</a:t>
            </a:r>
          </a:p>
          <a:p>
            <a:pPr marL="742950" lvl="1" indent="-285750" algn="l">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4-months Training </a:t>
            </a:r>
          </a:p>
          <a:p>
            <a:pPr marL="742950" lvl="1" indent="-285750" algn="l">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Most gain 3-5 ASE Student Certifications</a:t>
            </a:r>
          </a:p>
          <a:p>
            <a:pPr marL="742950" lvl="1" indent="-285750" algn="l">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Help obtain a driver’s license, automotive tools, and a vehicle</a:t>
            </a:r>
          </a:p>
          <a:p>
            <a:pPr marL="742950" lvl="1" indent="-285750" algn="l">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Full wrap-around services provided by in-house case mngt. </a:t>
            </a:r>
          </a:p>
          <a:p>
            <a:pPr marL="742950" lvl="1" indent="-285750" algn="l">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Interview preparation</a:t>
            </a:r>
          </a:p>
          <a:p>
            <a:pPr marL="742950" lvl="1" indent="-285750" algn="l">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Follow-up and job retention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978" y="4299066"/>
            <a:ext cx="2866814" cy="1828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4303222"/>
            <a:ext cx="2866814" cy="1767841"/>
          </a:xfrm>
          <a:prstGeom prst="rect">
            <a:avLst/>
          </a:prstGeom>
        </p:spPr>
      </p:pic>
    </p:spTree>
    <p:extLst>
      <p:ext uri="{BB962C8B-B14F-4D97-AF65-F5344CB8AC3E}">
        <p14:creationId xmlns:p14="http://schemas.microsoft.com/office/powerpoint/2010/main" val="320811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vfc-logo_redesign_final-01.png"/>
          <p:cNvPicPr>
            <a:picLocks noChangeAspect="1"/>
          </p:cNvPicPr>
          <p:nvPr/>
        </p:nvPicPr>
        <p:blipFill>
          <a:blip r:embed="rId2" cstate="print"/>
          <a:stretch>
            <a:fillRect/>
          </a:stretch>
        </p:blipFill>
        <p:spPr>
          <a:xfrm>
            <a:off x="7315200" y="6019800"/>
            <a:ext cx="1621741" cy="613983"/>
          </a:xfrm>
          <a:prstGeom prst="rect">
            <a:avLst/>
          </a:prstGeom>
        </p:spPr>
      </p:pic>
      <p:sp>
        <p:nvSpPr>
          <p:cNvPr id="10" name="Rectangle 9"/>
          <p:cNvSpPr/>
          <p:nvPr/>
        </p:nvSpPr>
        <p:spPr>
          <a:xfrm>
            <a:off x="0" y="6355081"/>
            <a:ext cx="6400800" cy="457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p:cNvSpPr>
            <a:spLocks noGrp="1"/>
          </p:cNvSpPr>
          <p:nvPr>
            <p:ph type="subTitle" idx="1"/>
          </p:nvPr>
        </p:nvSpPr>
        <p:spPr>
          <a:xfrm>
            <a:off x="-349212" y="619125"/>
            <a:ext cx="7155039" cy="5091319"/>
          </a:xfrm>
        </p:spPr>
        <p:txBody>
          <a:bodyPr>
            <a:noAutofit/>
          </a:bodyPr>
          <a:lstStyle/>
          <a:p>
            <a:pPr lvl="1" algn="l">
              <a:lnSpc>
                <a:spcPct val="150000"/>
              </a:lnSpc>
            </a:pPr>
            <a:endParaRPr lang="en-US" sz="2000" b="1"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endParaRPr>
          </a:p>
          <a:p>
            <a:pPr marL="742950" lvl="1" indent="-285750" algn="l">
              <a:lnSpc>
                <a:spcPct val="150000"/>
              </a:lnSpc>
              <a:spcBef>
                <a:spcPts val="1200"/>
              </a:spcBef>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210 interns trained and placed since 2016</a:t>
            </a:r>
          </a:p>
          <a:p>
            <a:pPr marL="742950" lvl="1" indent="-285750" algn="l">
              <a:lnSpc>
                <a:spcPct val="150000"/>
              </a:lnSpc>
              <a:spcBef>
                <a:spcPts val="1200"/>
              </a:spcBef>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Currently training and placing 120 per year in 3 locations</a:t>
            </a:r>
          </a:p>
          <a:p>
            <a:pPr marL="742950" lvl="1" indent="-285750" algn="l">
              <a:lnSpc>
                <a:spcPct val="150000"/>
              </a:lnSpc>
              <a:spcBef>
                <a:spcPts val="1200"/>
              </a:spcBef>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90% completion; 95% placement; 94% retention</a:t>
            </a:r>
          </a:p>
          <a:p>
            <a:pPr marL="742950" lvl="1" indent="-285750" algn="l">
              <a:lnSpc>
                <a:spcPct val="150000"/>
              </a:lnSpc>
              <a:spcBef>
                <a:spcPts val="1200"/>
              </a:spcBef>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85% enter the program directly from incarceration              </a:t>
            </a:r>
          </a:p>
          <a:p>
            <a:pPr marL="742950" lvl="1" indent="-285750" algn="l">
              <a:lnSpc>
                <a:spcPct val="150000"/>
              </a:lnSpc>
              <a:spcBef>
                <a:spcPts val="1200"/>
              </a:spcBef>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&lt;5% recidivism!!!</a:t>
            </a:r>
          </a:p>
          <a:p>
            <a:pPr marL="742950" lvl="1" indent="-285750" algn="l">
              <a:lnSpc>
                <a:spcPct val="150000"/>
              </a:lnSpc>
              <a:spcBef>
                <a:spcPts val="1200"/>
              </a:spcBef>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Average starting pay $40,000 </a:t>
            </a:r>
          </a:p>
          <a:p>
            <a:pPr marL="742950" lvl="1" indent="-285750" algn="l">
              <a:lnSpc>
                <a:spcPct val="150000"/>
              </a:lnSpc>
              <a:spcBef>
                <a:spcPts val="1200"/>
              </a:spcBef>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ea typeface="Verdana" panose="020B0604030504040204" pitchFamily="34" charset="0"/>
                <a:cs typeface="Arial" panose="020B0604020202020204" pitchFamily="34" charset="0"/>
              </a:rPr>
              <a:t>3 - 5 ASE student certifications per intern</a:t>
            </a:r>
          </a:p>
          <a:p>
            <a:endParaRPr lang="en-US" sz="4400" b="1" dirty="0">
              <a:solidFill>
                <a:schemeClr val="tx1"/>
              </a:solidFill>
              <a:latin typeface="Century Gothic" pitchFamily="34" charset="0"/>
              <a:ea typeface="Tahoma" pitchFamily="34" charset="0"/>
              <a:cs typeface="Tahoma"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827" y="1447800"/>
            <a:ext cx="2114549" cy="2819399"/>
          </a:xfrm>
          <a:prstGeom prst="rect">
            <a:avLst/>
          </a:prstGeom>
        </p:spPr>
      </p:pic>
      <p:sp>
        <p:nvSpPr>
          <p:cNvPr id="8" name="Rectangle 7"/>
          <p:cNvSpPr/>
          <p:nvPr/>
        </p:nvSpPr>
        <p:spPr>
          <a:xfrm>
            <a:off x="0" y="0"/>
            <a:ext cx="9144000" cy="123825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rgbClr val="FF0000"/>
                </a:solidFill>
                <a:latin typeface="Century Gothic" panose="020B0502020202020204" pitchFamily="34" charset="0"/>
                <a:ea typeface="Verdana" panose="020B0604030504040204" pitchFamily="34" charset="0"/>
                <a:cs typeface="Verdana" panose="020B0604030504040204" pitchFamily="34" charset="0"/>
              </a:rPr>
              <a:t>Outcomes</a:t>
            </a:r>
            <a:endParaRPr lang="en-US" sz="4300" u="sng" dirty="0">
              <a:solidFill>
                <a:srgbClr val="FF0000"/>
              </a:solidFill>
              <a:latin typeface="Century Gothic" panose="020B0502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2255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23825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5" name="Picture 14" descr="vfc-logo_redesign_final-01.png"/>
          <p:cNvPicPr>
            <a:picLocks noChangeAspect="1"/>
          </p:cNvPicPr>
          <p:nvPr/>
        </p:nvPicPr>
        <p:blipFill>
          <a:blip r:embed="rId2" cstate="print"/>
          <a:stretch>
            <a:fillRect/>
          </a:stretch>
        </p:blipFill>
        <p:spPr>
          <a:xfrm>
            <a:off x="7315200" y="6019800"/>
            <a:ext cx="1621741" cy="613983"/>
          </a:xfrm>
          <a:prstGeom prst="rect">
            <a:avLst/>
          </a:prstGeom>
        </p:spPr>
      </p:pic>
      <p:sp>
        <p:nvSpPr>
          <p:cNvPr id="10" name="Rectangle 9"/>
          <p:cNvSpPr/>
          <p:nvPr/>
        </p:nvSpPr>
        <p:spPr>
          <a:xfrm>
            <a:off x="0" y="6355081"/>
            <a:ext cx="6400800" cy="457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p:cNvSpPr txBox="1">
            <a:spLocks/>
          </p:cNvSpPr>
          <p:nvPr/>
        </p:nvSpPr>
        <p:spPr>
          <a:xfrm>
            <a:off x="304800" y="1143000"/>
            <a:ext cx="8382000" cy="5334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a:solidFill>
                  <a:srgbClr val="FF0000"/>
                </a:solidFill>
                <a:latin typeface="Century Gothic" panose="020B0502020202020204" pitchFamily="34" charset="0"/>
              </a:rPr>
              <a:t>Financial Support</a:t>
            </a:r>
          </a:p>
          <a:p>
            <a:pPr marL="342900" indent="-342900" algn="l">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Earn Program</a:t>
            </a:r>
          </a:p>
          <a:p>
            <a:pPr marL="342900" indent="-342900" algn="l">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ARPA Funding – Baltimore City and Salisbury</a:t>
            </a:r>
          </a:p>
          <a:p>
            <a:pPr marL="342900" indent="-342900" algn="l">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DHS Funding for 100 Car Awards</a:t>
            </a:r>
          </a:p>
          <a:p>
            <a:pPr marL="342900" indent="-342900" algn="l">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WIOA </a:t>
            </a:r>
          </a:p>
          <a:p>
            <a:pPr marL="342900" indent="-342900" algn="l">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SNAP E&amp;T</a:t>
            </a:r>
          </a:p>
          <a:p>
            <a:pPr algn="l"/>
            <a:r>
              <a:rPr lang="en-US" dirty="0">
                <a:solidFill>
                  <a:srgbClr val="FF0000"/>
                </a:solidFill>
                <a:latin typeface="Century Gothic" panose="020B0502020202020204" pitchFamily="34" charset="0"/>
              </a:rPr>
              <a:t>Other Supports (previous administration)</a:t>
            </a:r>
          </a:p>
          <a:p>
            <a:pPr marL="342900" indent="-342900" algn="l">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Car Donations from Fleet Retirement</a:t>
            </a:r>
          </a:p>
          <a:p>
            <a:pPr marL="342900" indent="-342900" algn="l">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Car Repairs (DGS and DPSCS)</a:t>
            </a:r>
          </a:p>
        </p:txBody>
      </p:sp>
      <p:sp>
        <p:nvSpPr>
          <p:cNvPr id="11" name="Title 1"/>
          <p:cNvSpPr txBox="1">
            <a:spLocks/>
          </p:cNvSpPr>
          <p:nvPr/>
        </p:nvSpPr>
        <p:spPr>
          <a:xfrm>
            <a:off x="457200" y="274638"/>
            <a:ext cx="8229600" cy="71596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FF0000"/>
                </a:solidFill>
                <a:latin typeface="Century Gothic" panose="020B0502020202020204" pitchFamily="34" charset="0"/>
              </a:rPr>
              <a:t>VFC and Maryland</a:t>
            </a:r>
          </a:p>
        </p:txBody>
      </p:sp>
    </p:spTree>
    <p:extLst>
      <p:ext uri="{BB962C8B-B14F-4D97-AF65-F5344CB8AC3E}">
        <p14:creationId xmlns:p14="http://schemas.microsoft.com/office/powerpoint/2010/main" val="134489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238250"/>
          </a:xfrm>
          <a:prstGeom prst="rect">
            <a:avLst/>
          </a:prstGeom>
          <a:gradFill>
            <a:gsLst>
              <a:gs pos="0">
                <a:schemeClr val="bg1"/>
              </a:gs>
              <a:gs pos="50000">
                <a:schemeClr val="bg1"/>
              </a:gs>
              <a:gs pos="100000">
                <a:srgbClr val="40404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5" name="Picture 14" descr="vfc-logo_redesign_final-01.png"/>
          <p:cNvPicPr>
            <a:picLocks noChangeAspect="1"/>
          </p:cNvPicPr>
          <p:nvPr/>
        </p:nvPicPr>
        <p:blipFill>
          <a:blip r:embed="rId2" cstate="print"/>
          <a:stretch>
            <a:fillRect/>
          </a:stretch>
        </p:blipFill>
        <p:spPr>
          <a:xfrm>
            <a:off x="7315200" y="6019800"/>
            <a:ext cx="1621741" cy="613983"/>
          </a:xfrm>
          <a:prstGeom prst="rect">
            <a:avLst/>
          </a:prstGeom>
        </p:spPr>
      </p:pic>
      <p:sp>
        <p:nvSpPr>
          <p:cNvPr id="10" name="Rectangle 9"/>
          <p:cNvSpPr/>
          <p:nvPr/>
        </p:nvSpPr>
        <p:spPr>
          <a:xfrm>
            <a:off x="0" y="6355081"/>
            <a:ext cx="6400800" cy="45719"/>
          </a:xfrm>
          <a:prstGeom prst="rect">
            <a:avLst/>
          </a:prstGeom>
          <a:gradFill>
            <a:gsLst>
              <a:gs pos="0">
                <a:schemeClr val="bg1"/>
              </a:gs>
              <a:gs pos="50000">
                <a:srgbClr val="CC0000"/>
              </a:gs>
              <a:gs pos="100000">
                <a:srgbClr val="CC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p:cNvSpPr txBox="1">
            <a:spLocks/>
          </p:cNvSpPr>
          <p:nvPr/>
        </p:nvSpPr>
        <p:spPr>
          <a:xfrm>
            <a:off x="304800" y="1143000"/>
            <a:ext cx="8382000" cy="5334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3000" b="1" u="sng" dirty="0">
                <a:solidFill>
                  <a:srgbClr val="FF0000"/>
                </a:solidFill>
                <a:latin typeface="Century Gothic" panose="020B0502020202020204" pitchFamily="34" charset="0"/>
              </a:rPr>
              <a:t>Employment Partners</a:t>
            </a:r>
          </a:p>
          <a:p>
            <a:pPr marL="285750" marR="0" indent="-285750" algn="l">
              <a:spcBef>
                <a:spcPts val="0"/>
              </a:spcBef>
              <a:spcAft>
                <a:spcPts val="0"/>
              </a:spcAft>
              <a:buFont typeface="Arial" panose="020B0604020202020204" pitchFamily="34" charset="0"/>
              <a:buChar char="•"/>
            </a:pPr>
            <a:r>
              <a:rPr lang="en-US" sz="1800" dirty="0">
                <a:solidFill>
                  <a:srgbClr val="000000"/>
                </a:solidFill>
                <a:effectLst/>
                <a:latin typeface="Century Gothic" panose="020B0502020202020204" pitchFamily="34" charset="0"/>
                <a:ea typeface="Times New Roman" panose="02020603050405020304" pitchFamily="18" charset="0"/>
              </a:rPr>
              <a:t>Mile one Auto Group</a:t>
            </a:r>
            <a:endParaRPr lang="en-US" sz="1800" dirty="0">
              <a:effectLst/>
              <a:latin typeface="Century Gothic" panose="020B0502020202020204" pitchFamily="34" charset="0"/>
              <a:ea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1800" dirty="0">
                <a:solidFill>
                  <a:srgbClr val="000000"/>
                </a:solidFill>
                <a:effectLst/>
                <a:latin typeface="Century Gothic" panose="020B0502020202020204" pitchFamily="34" charset="0"/>
                <a:ea typeface="Times New Roman" panose="02020603050405020304" pitchFamily="18" charset="0"/>
              </a:rPr>
              <a:t>Cox | Manheim </a:t>
            </a:r>
          </a:p>
          <a:p>
            <a:pPr marL="285750" marR="0" indent="-285750" algn="l">
              <a:spcBef>
                <a:spcPts val="0"/>
              </a:spcBef>
              <a:spcAft>
                <a:spcPts val="0"/>
              </a:spcAft>
              <a:buFont typeface="Arial" panose="020B0604020202020204" pitchFamily="34" charset="0"/>
              <a:buChar char="•"/>
            </a:pPr>
            <a:r>
              <a:rPr lang="en-US" sz="1800" dirty="0" err="1">
                <a:solidFill>
                  <a:schemeClr val="tx1"/>
                </a:solidFill>
                <a:effectLst/>
                <a:latin typeface="Century Gothic" panose="020B0502020202020204" pitchFamily="34" charset="0"/>
                <a:ea typeface="Calibri" panose="020F0502020204030204" pitchFamily="34" charset="0"/>
              </a:rPr>
              <a:t>Pohanka</a:t>
            </a:r>
            <a:r>
              <a:rPr lang="en-US" sz="1800" dirty="0">
                <a:solidFill>
                  <a:schemeClr val="tx1"/>
                </a:solidFill>
                <a:effectLst/>
                <a:latin typeface="Century Gothic" panose="020B0502020202020204" pitchFamily="34" charset="0"/>
                <a:ea typeface="Calibri" panose="020F0502020204030204" pitchFamily="34" charset="0"/>
              </a:rPr>
              <a:t> of Salisbury</a:t>
            </a:r>
          </a:p>
          <a:p>
            <a:pPr marL="285750" marR="0" indent="-285750" algn="l">
              <a:spcBef>
                <a:spcPts val="0"/>
              </a:spcBef>
              <a:spcAft>
                <a:spcPts val="0"/>
              </a:spcAft>
              <a:buFont typeface="Arial" panose="020B0604020202020204" pitchFamily="34" charset="0"/>
              <a:buChar char="•"/>
            </a:pPr>
            <a:r>
              <a:rPr lang="en-US" sz="1800" dirty="0">
                <a:solidFill>
                  <a:srgbClr val="000000"/>
                </a:solidFill>
                <a:effectLst/>
                <a:latin typeface="Century Gothic" panose="020B0502020202020204" pitchFamily="34" charset="0"/>
                <a:ea typeface="Times New Roman" panose="02020603050405020304" pitchFamily="18" charset="0"/>
              </a:rPr>
              <a:t>Bob Davidson Ford Lincoln </a:t>
            </a:r>
            <a:endParaRPr lang="en-US" sz="1800" dirty="0">
              <a:effectLst/>
              <a:latin typeface="Century Gothic" panose="020B0502020202020204" pitchFamily="34" charset="0"/>
              <a:ea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1800" dirty="0">
                <a:solidFill>
                  <a:srgbClr val="000000"/>
                </a:solidFill>
                <a:effectLst/>
                <a:latin typeface="Century Gothic" panose="020B0502020202020204" pitchFamily="34" charset="0"/>
                <a:ea typeface="Times New Roman" panose="02020603050405020304" pitchFamily="18" charset="0"/>
              </a:rPr>
              <a:t>Mobile Auto Service LLC </a:t>
            </a:r>
            <a:endParaRPr lang="en-US" sz="1800" dirty="0">
              <a:effectLst/>
              <a:latin typeface="Century Gothic" panose="020B0502020202020204" pitchFamily="34" charset="0"/>
              <a:ea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1800" dirty="0">
                <a:solidFill>
                  <a:srgbClr val="000000"/>
                </a:solidFill>
                <a:effectLst/>
                <a:latin typeface="Century Gothic" panose="020B0502020202020204" pitchFamily="34" charset="0"/>
                <a:ea typeface="Times New Roman" panose="02020603050405020304" pitchFamily="18" charset="0"/>
              </a:rPr>
              <a:t>Top Gear Auto Shop </a:t>
            </a:r>
            <a:endParaRPr lang="en-US" sz="1800" dirty="0">
              <a:effectLst/>
              <a:latin typeface="Century Gothic" panose="020B0502020202020204" pitchFamily="34" charset="0"/>
              <a:ea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1800" dirty="0">
                <a:solidFill>
                  <a:srgbClr val="000000"/>
                </a:solidFill>
                <a:effectLst/>
                <a:latin typeface="Century Gothic" panose="020B0502020202020204" pitchFamily="34" charset="0"/>
                <a:ea typeface="Times New Roman" panose="02020603050405020304" pitchFamily="18" charset="0"/>
              </a:rPr>
              <a:t>Exclusive Motors </a:t>
            </a:r>
          </a:p>
          <a:p>
            <a:pPr marL="285750" indent="-285750" algn="l">
              <a:spcBef>
                <a:spcPts val="0"/>
              </a:spcBef>
              <a:buFont typeface="Arial" panose="020B0604020202020204" pitchFamily="34" charset="0"/>
              <a:buChar char="•"/>
            </a:pPr>
            <a:r>
              <a:rPr lang="en-US" sz="1800" dirty="0">
                <a:solidFill>
                  <a:srgbClr val="000000"/>
                </a:solidFill>
                <a:effectLst/>
                <a:latin typeface="Century Gothic" panose="020B0502020202020204" pitchFamily="34" charset="0"/>
                <a:ea typeface="Times New Roman" panose="02020603050405020304" pitchFamily="18" charset="0"/>
              </a:rPr>
              <a:t>Monroe || Mr. Tire</a:t>
            </a:r>
            <a:endParaRPr lang="en-US" sz="1800" dirty="0">
              <a:effectLst/>
              <a:latin typeface="Century Gothic" panose="020B0502020202020204" pitchFamily="34" charset="0"/>
              <a:ea typeface="Calibri" panose="020F0502020204030204" pitchFamily="34" charset="0"/>
            </a:endParaRPr>
          </a:p>
          <a:p>
            <a:pPr algn="l"/>
            <a:r>
              <a:rPr lang="en-US" sz="3000" b="1" u="sng" dirty="0">
                <a:solidFill>
                  <a:srgbClr val="FF0000"/>
                </a:solidFill>
                <a:latin typeface="Century Gothic" panose="020B0502020202020204" pitchFamily="34" charset="0"/>
              </a:rPr>
              <a:t>Other Partners</a:t>
            </a:r>
          </a:p>
          <a:p>
            <a:pPr marL="342900" indent="-342900" algn="l">
              <a:buFont typeface="Arial" panose="020B0604020202020204" pitchFamily="34" charset="0"/>
              <a:buChar char="•"/>
            </a:pPr>
            <a:r>
              <a:rPr lang="en-US" sz="1900" dirty="0">
                <a:solidFill>
                  <a:schemeClr val="tx1">
                    <a:lumMod val="75000"/>
                    <a:lumOff val="25000"/>
                  </a:schemeClr>
                </a:solidFill>
                <a:latin typeface="Century Gothic" panose="020B0502020202020204" pitchFamily="34" charset="0"/>
              </a:rPr>
              <a:t>National Auto Dealers Assoc.</a:t>
            </a:r>
          </a:p>
          <a:p>
            <a:pPr marL="342900" indent="-342900" algn="l">
              <a:buFont typeface="Arial" panose="020B0604020202020204" pitchFamily="34" charset="0"/>
              <a:buChar char="•"/>
            </a:pPr>
            <a:r>
              <a:rPr lang="en-US" sz="1900" dirty="0">
                <a:solidFill>
                  <a:schemeClr val="tx1">
                    <a:lumMod val="75000"/>
                    <a:lumOff val="25000"/>
                  </a:schemeClr>
                </a:solidFill>
                <a:latin typeface="Century Gothic" panose="020B0502020202020204" pitchFamily="34" charset="0"/>
              </a:rPr>
              <a:t>Napa Auto Parts</a:t>
            </a:r>
          </a:p>
          <a:p>
            <a:pPr marL="342900" indent="-342900" algn="l">
              <a:buFont typeface="Arial" panose="020B0604020202020204" pitchFamily="34" charset="0"/>
              <a:buChar char="•"/>
            </a:pPr>
            <a:r>
              <a:rPr lang="en-US" sz="1900" dirty="0">
                <a:solidFill>
                  <a:schemeClr val="tx1">
                    <a:lumMod val="75000"/>
                    <a:lumOff val="25000"/>
                  </a:schemeClr>
                </a:solidFill>
                <a:latin typeface="Century Gothic" panose="020B0502020202020204" pitchFamily="34" charset="0"/>
              </a:rPr>
              <a:t>AAA</a:t>
            </a:r>
          </a:p>
          <a:p>
            <a:pPr marL="342900" indent="-342900" algn="l">
              <a:buFont typeface="Arial" panose="020B0604020202020204" pitchFamily="34" charset="0"/>
              <a:buChar char="•"/>
            </a:pPr>
            <a:r>
              <a:rPr lang="en-US" sz="1900" dirty="0">
                <a:solidFill>
                  <a:schemeClr val="tx1">
                    <a:lumMod val="75000"/>
                    <a:lumOff val="25000"/>
                  </a:schemeClr>
                </a:solidFill>
                <a:latin typeface="Century Gothic" panose="020B0502020202020204" pitchFamily="34" charset="0"/>
              </a:rPr>
              <a:t>Mazda</a:t>
            </a:r>
          </a:p>
          <a:p>
            <a:pPr marL="342900" indent="-342900" algn="l">
              <a:buFont typeface="Arial" panose="020B0604020202020204" pitchFamily="34" charset="0"/>
              <a:buChar char="•"/>
            </a:pPr>
            <a:r>
              <a:rPr lang="en-US" sz="1900" dirty="0">
                <a:solidFill>
                  <a:schemeClr val="tx1">
                    <a:lumMod val="75000"/>
                    <a:lumOff val="25000"/>
                  </a:schemeClr>
                </a:solidFill>
                <a:latin typeface="Century Gothic" panose="020B0502020202020204" pitchFamily="34" charset="0"/>
              </a:rPr>
              <a:t>General Motors</a:t>
            </a:r>
          </a:p>
          <a:p>
            <a:pPr marL="342900" indent="-342900" algn="l">
              <a:buFont typeface="Arial" panose="020B0604020202020204" pitchFamily="34" charset="0"/>
              <a:buChar char="•"/>
            </a:pPr>
            <a:endParaRPr lang="en-US" sz="2400" dirty="0">
              <a:solidFill>
                <a:schemeClr val="tx1">
                  <a:lumMod val="75000"/>
                  <a:lumOff val="25000"/>
                </a:schemeClr>
              </a:solidFill>
              <a:latin typeface="Century Gothic" panose="020B0502020202020204" pitchFamily="34" charset="0"/>
            </a:endParaRPr>
          </a:p>
        </p:txBody>
      </p:sp>
      <p:sp>
        <p:nvSpPr>
          <p:cNvPr id="11" name="Title 1"/>
          <p:cNvSpPr txBox="1">
            <a:spLocks/>
          </p:cNvSpPr>
          <p:nvPr/>
        </p:nvSpPr>
        <p:spPr>
          <a:xfrm>
            <a:off x="457200" y="274638"/>
            <a:ext cx="8229600" cy="71596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FF0000"/>
                </a:solidFill>
                <a:latin typeface="Century Gothic" panose="020B0502020202020204" pitchFamily="34" charset="0"/>
              </a:rPr>
              <a:t>Partners</a:t>
            </a:r>
          </a:p>
        </p:txBody>
      </p:sp>
    </p:spTree>
    <p:extLst>
      <p:ext uri="{BB962C8B-B14F-4D97-AF65-F5344CB8AC3E}">
        <p14:creationId xmlns:p14="http://schemas.microsoft.com/office/powerpoint/2010/main" val="322434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BDDF766E00D14B915C46AC070C1C5F" ma:contentTypeVersion="15" ma:contentTypeDescription="Create a new document." ma:contentTypeScope="" ma:versionID="1bd7c535020b7a3202e1c52f144382fb">
  <xsd:schema xmlns:xsd="http://www.w3.org/2001/XMLSchema" xmlns:xs="http://www.w3.org/2001/XMLSchema" xmlns:p="http://schemas.microsoft.com/office/2006/metadata/properties" xmlns:ns3="585a658b-1707-4336-bb6e-d8e0602af9df" xmlns:ns4="9c56e839-a755-4330-b81c-c4f88584d931" targetNamespace="http://schemas.microsoft.com/office/2006/metadata/properties" ma:root="true" ma:fieldsID="fdb02a296ffce8b0c81dd1102e01d574" ns3:_="" ns4:_="">
    <xsd:import namespace="585a658b-1707-4336-bb6e-d8e0602af9df"/>
    <xsd:import namespace="9c56e839-a755-4330-b81c-c4f88584d9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a658b-1707-4336-bb6e-d8e0602af9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56e839-a755-4330-b81c-c4f88584d93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85a658b-1707-4336-bb6e-d8e0602af9df" xsi:nil="true"/>
  </documentManagement>
</p:properties>
</file>

<file path=customXml/itemProps1.xml><?xml version="1.0" encoding="utf-8"?>
<ds:datastoreItem xmlns:ds="http://schemas.openxmlformats.org/officeDocument/2006/customXml" ds:itemID="{C2FB204F-DAF6-4F02-A626-139FA5ED942C}">
  <ds:schemaRefs>
    <ds:schemaRef ds:uri="http://schemas.microsoft.com/sharepoint/v3/contenttype/forms"/>
  </ds:schemaRefs>
</ds:datastoreItem>
</file>

<file path=customXml/itemProps2.xml><?xml version="1.0" encoding="utf-8"?>
<ds:datastoreItem xmlns:ds="http://schemas.openxmlformats.org/officeDocument/2006/customXml" ds:itemID="{8592B8E8-1586-4CA3-8AD6-732C25564F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5a658b-1707-4336-bb6e-d8e0602af9df"/>
    <ds:schemaRef ds:uri="9c56e839-a755-4330-b81c-c4f88584d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59F8B4-48D0-41D2-A7A4-0C5F8ACD8B75}">
  <ds:schemaRefs>
    <ds:schemaRef ds:uri="9c56e839-a755-4330-b81c-c4f88584d93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85a658b-1707-4336-bb6e-d8e0602af9d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9428</TotalTime>
  <Words>896</Words>
  <Application>Microsoft Macintosh PowerPoint</Application>
  <PresentationFormat>On-screen Show (4:3)</PresentationFormat>
  <Paragraphs>124</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Anthony F.</dc:creator>
  <cp:lastModifiedBy>Ashleigh Johnson</cp:lastModifiedBy>
  <cp:revision>100</cp:revision>
  <dcterms:created xsi:type="dcterms:W3CDTF">2015-01-23T17:44:14Z</dcterms:created>
  <dcterms:modified xsi:type="dcterms:W3CDTF">2023-03-08T20:21:36Z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0x01010003BDDF766E00D14B915C46AC070C1C5F</vt:lpwstr>
  </property>
</Properties>
</file>