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9ac75749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49ac757495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49ac757495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 l="18498" r="16947"/>
          <a:stretch/>
        </p:blipFill>
        <p:spPr>
          <a:xfrm>
            <a:off x="0" y="76200"/>
            <a:ext cx="1734233" cy="160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5781733"/>
            <a:ext cx="3320563" cy="101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p4"/>
          <p:cNvCxnSpPr/>
          <p:nvPr/>
        </p:nvCxnSpPr>
        <p:spPr>
          <a:xfrm>
            <a:off x="457200" y="5715000"/>
            <a:ext cx="8458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3">
            <a:alphaModFix/>
          </a:blip>
          <a:srcRect l="18498" r="16947"/>
          <a:stretch/>
        </p:blipFill>
        <p:spPr>
          <a:xfrm>
            <a:off x="0" y="76200"/>
            <a:ext cx="1734233" cy="160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638800" y="5781733"/>
            <a:ext cx="3320563" cy="101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"/>
          <p:cNvCxnSpPr/>
          <p:nvPr/>
        </p:nvCxnSpPr>
        <p:spPr>
          <a:xfrm>
            <a:off x="457200" y="5715000"/>
            <a:ext cx="8458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Maryland’s</a:t>
            </a:r>
            <a:r>
              <a:rPr lang="en-US" sz="4000" b="1">
                <a:solidFill>
                  <a:schemeClr val="dk1"/>
                </a:solidFill>
              </a:rPr>
              <a:t> Workforce Development</a:t>
            </a:r>
            <a:r>
              <a:rPr lang="en-US" sz="3600" b="1">
                <a:solidFill>
                  <a:schemeClr val="dk1"/>
                </a:solidFill>
              </a:rPr>
              <a:t> Growth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SECRETARY KELLY M. SCHULZ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MARYLAND DEPARTMENT OF LABOR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/>
              <a:t>DECEMBER 11, 2018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676400" y="182488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 b="1">
                <a:solidFill>
                  <a:srgbClr val="C00000"/>
                </a:solidFill>
              </a:rPr>
              <a:t>Improving Maryland’s Workforce</a:t>
            </a:r>
            <a:endParaRPr sz="4000" b="1" i="0" u="none" strike="noStrike" cap="none">
              <a:solidFill>
                <a:srgbClr val="C00000"/>
              </a:solidFill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5781733"/>
            <a:ext cx="3320563" cy="101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4"/>
          <p:cNvCxnSpPr/>
          <p:nvPr/>
        </p:nvCxnSpPr>
        <p:spPr>
          <a:xfrm>
            <a:off x="457200" y="5715000"/>
            <a:ext cx="8458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0"/>
              </a:srgbClr>
            </a:outerShdw>
          </a:effectLst>
        </p:spPr>
      </p:cxnSp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 l="18494" r="16951"/>
          <a:stretch/>
        </p:blipFill>
        <p:spPr>
          <a:xfrm>
            <a:off x="0" y="76200"/>
            <a:ext cx="1734232" cy="160662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685800" y="6356350"/>
            <a:ext cx="8001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72600" y="1396700"/>
            <a:ext cx="8627400" cy="39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January 2015, total employment in Maryland has increased by 101,500 jobs.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employer accounts registered with the Division of Unemployment Insurance reached the highest amount ever recorded in Maryland (149,658) and have grown almost 6% since 2015.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Maryland’s Labor Force Participation Rate is consistently higher than the national rate. In July 2018, Maryland had a rate of 67.5% compared to the national rate of 62.9%.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1676400" y="182488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 b="1">
                <a:solidFill>
                  <a:srgbClr val="C00000"/>
                </a:solidFill>
              </a:rPr>
              <a:t>Registered Apprenticeship</a:t>
            </a:r>
            <a:endParaRPr sz="4000" b="1" i="0" u="none" strike="noStrike" cap="none">
              <a:solidFill>
                <a:srgbClr val="C00000"/>
              </a:solidFill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5781733"/>
            <a:ext cx="3320563" cy="101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Google Shape;110;p15"/>
          <p:cNvCxnSpPr/>
          <p:nvPr/>
        </p:nvCxnSpPr>
        <p:spPr>
          <a:xfrm>
            <a:off x="457200" y="5715000"/>
            <a:ext cx="8458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l="18498" r="16947"/>
          <a:stretch/>
        </p:blipFill>
        <p:spPr>
          <a:xfrm>
            <a:off x="0" y="76200"/>
            <a:ext cx="1734232" cy="160662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685800" y="6356350"/>
            <a:ext cx="8001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331850" y="1839175"/>
            <a:ext cx="8627400" cy="39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sponsors reactivated 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○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266.7% increase from previous 45 months</a:t>
            </a:r>
            <a:endParaRPr sz="2200" b="0" i="0" u="none" strike="sng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grants totaling $4,016,649 awarded to DLLR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 new sponsors registered</a:t>
            </a:r>
            <a:endParaRPr sz="2200" strike="sng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○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95.7% increase from previous months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January 2015, Maryland had 8,135 Registered Apprentices. As of October 2018, Maryland has 10,162 Registered Apprentices, an increase of 24.9%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Currently, there are 143 active sponsors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457200" y="1445863"/>
            <a:ext cx="5115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CC9900"/>
                </a:solidFill>
                <a:latin typeface="Calibri"/>
                <a:ea typeface="Calibri"/>
                <a:cs typeface="Calibri"/>
                <a:sym typeface="Calibri"/>
              </a:rPr>
              <a:t>Since October 2016:</a:t>
            </a:r>
            <a:endParaRPr sz="2400" b="1" i="0" u="none" strike="noStrike" cap="none">
              <a:solidFill>
                <a:srgbClr val="CC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5781733"/>
            <a:ext cx="3320563" cy="1019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16"/>
          <p:cNvCxnSpPr/>
          <p:nvPr/>
        </p:nvCxnSpPr>
        <p:spPr>
          <a:xfrm>
            <a:off x="457200" y="5715000"/>
            <a:ext cx="8458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pic>
        <p:nvPicPr>
          <p:cNvPr id="122" name="Google Shape;122;p16"/>
          <p:cNvPicPr preferRelativeResize="0"/>
          <p:nvPr/>
        </p:nvPicPr>
        <p:blipFill rotWithShape="1">
          <a:blip r:embed="rId4">
            <a:alphaModFix/>
          </a:blip>
          <a:srcRect l="18498" r="16947"/>
          <a:stretch/>
        </p:blipFill>
        <p:spPr>
          <a:xfrm>
            <a:off x="0" y="76200"/>
            <a:ext cx="1734233" cy="160662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1456400" y="274650"/>
            <a:ext cx="7230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Calibri"/>
              <a:buNone/>
            </a:pPr>
            <a:r>
              <a:rPr lang="en-US" sz="3800" b="1">
                <a:solidFill>
                  <a:srgbClr val="C00000"/>
                </a:solidFill>
              </a:rPr>
              <a:t>EARN MARYLAND</a:t>
            </a:r>
            <a:endParaRPr sz="38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85923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307275" y="1625450"/>
            <a:ext cx="7940100" cy="34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 Strategic Industry Partnerships comprised of over 1,000 employers and industry partners</a:t>
            </a:r>
            <a:endParaRPr sz="2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5,600 incumbent workers have received additional training, leading to a new skill, certification, or credential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3,573 unemployed/underemployed Marylanders completed training programs, of which 2,971 (83%) obtained employment</a:t>
            </a:r>
            <a:endParaRPr sz="2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every $1 invested, $18.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economic activity is created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●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Hogan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dministration, EARN Maryland budget has doubled that of past years, with an added $4 million investment in cyber and green jobs training</a:t>
            </a:r>
            <a:endParaRPr sz="2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Arial"/>
              <a:buNone/>
            </a:pPr>
            <a:r>
              <a:rPr lang="en-US" sz="3800" b="1">
                <a:solidFill>
                  <a:srgbClr val="C00000"/>
                </a:solidFill>
              </a:rPr>
              <a:t>Maryland Business Works</a:t>
            </a:r>
            <a:endParaRPr sz="3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31" name="Google Shape;131;p17"/>
          <p:cNvSpPr txBox="1">
            <a:spLocks noGrp="1"/>
          </p:cNvSpPr>
          <p:nvPr>
            <p:ph type="body" idx="1"/>
          </p:nvPr>
        </p:nvSpPr>
        <p:spPr>
          <a:xfrm>
            <a:off x="457200" y="1942500"/>
            <a:ext cx="84582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-US" sz="2200"/>
              <a:t>Awarded $1,059,966 for 1,228 trainees at $863.16 per participant</a:t>
            </a:r>
            <a:endParaRPr sz="2200"/>
          </a:p>
          <a:p>
            <a:pPr marL="342900" lvl="0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/>
              <a:t>626 positions increased wages and 694 new positions were created</a:t>
            </a:r>
            <a:endParaRPr sz="2200"/>
          </a:p>
          <a:p>
            <a:pPr marL="342900" lvl="0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/>
              <a:t>484 registered apprentices benefitted at an average cost of $966.38</a:t>
            </a:r>
            <a:endParaRPr sz="2200"/>
          </a:p>
          <a:p>
            <a:pPr marL="342900" lvl="0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/>
              <a:t>Over 200 businesses participated with 70 businesses accessing multiple grant awards</a:t>
            </a:r>
            <a:endParaRPr sz="2200"/>
          </a:p>
          <a:p>
            <a:pPr marL="342900" lvl="0" indent="-3365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en-US" sz="2200"/>
              <a:t>During FY 2018, the Department of Commerce’s Partnership for Workforce Quality program provided $1,658,889 in training grants that are projected to support training of 1,210 employees</a:t>
            </a:r>
            <a:r>
              <a:rPr lang="en-US" sz="2300"/>
              <a:t> </a:t>
            </a:r>
            <a:endParaRPr sz="2300"/>
          </a:p>
          <a:p>
            <a:pPr marL="3429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>
            <a:off x="685800" y="6356350"/>
            <a:ext cx="8001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418500" y="1456450"/>
            <a:ext cx="64986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CC9900"/>
                </a:solidFill>
                <a:latin typeface="Calibri"/>
                <a:ea typeface="Calibri"/>
                <a:cs typeface="Calibri"/>
                <a:sym typeface="Calibri"/>
              </a:rPr>
              <a:t>MBW Program Highlights: PY 2015 – PY 2017</a:t>
            </a:r>
            <a:endParaRPr sz="2400" b="1" i="0" u="none" strike="noStrike" cap="none">
              <a:solidFill>
                <a:srgbClr val="CC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sz="1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sldNum" idx="12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338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SECRETARY KELLY M. SCHULZ MARYLAND DEPARTMENT OF LABOR  DECEMBER 11, 2018</vt:lpstr>
      <vt:lpstr>Improving Maryland’s Workforce</vt:lpstr>
      <vt:lpstr>Registered Apprenticeship</vt:lpstr>
      <vt:lpstr>EARN MARYLAND</vt:lpstr>
      <vt:lpstr>Maryland Business Works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KELLY M. SCHULZ MARYLAND DEPARTMENT OF LABOR  DECEMBER 11, 2018</dc:title>
  <dc:creator>Grason Wiggins</dc:creator>
  <cp:lastModifiedBy>Windows User</cp:lastModifiedBy>
  <cp:revision>1</cp:revision>
  <dcterms:modified xsi:type="dcterms:W3CDTF">2018-12-13T12:44:26Z</dcterms:modified>
</cp:coreProperties>
</file>